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2">
  <p:sldMasterIdLst>
    <p:sldMasterId id="2147483648" r:id="rId1"/>
  </p:sldMasterIdLst>
  <p:notesMasterIdLst>
    <p:notesMasterId r:id="rId53"/>
  </p:notesMasterIdLst>
  <p:sldIdLst>
    <p:sldId id="259" r:id="rId2"/>
    <p:sldId id="348" r:id="rId3"/>
    <p:sldId id="730" r:id="rId4"/>
    <p:sldId id="726" r:id="rId5"/>
    <p:sldId id="947" r:id="rId6"/>
    <p:sldId id="948" r:id="rId7"/>
    <p:sldId id="727" r:id="rId8"/>
    <p:sldId id="732" r:id="rId9"/>
    <p:sldId id="733" r:id="rId10"/>
    <p:sldId id="953" r:id="rId11"/>
    <p:sldId id="5826" r:id="rId12"/>
    <p:sldId id="5827" r:id="rId13"/>
    <p:sldId id="350" r:id="rId14"/>
    <p:sldId id="5812" r:id="rId15"/>
    <p:sldId id="5813" r:id="rId16"/>
    <p:sldId id="5814" r:id="rId17"/>
    <p:sldId id="5815" r:id="rId18"/>
    <p:sldId id="5816" r:id="rId19"/>
    <p:sldId id="5817" r:id="rId20"/>
    <p:sldId id="5818" r:id="rId21"/>
    <p:sldId id="5819" r:id="rId22"/>
    <p:sldId id="5820" r:id="rId23"/>
    <p:sldId id="5821" r:id="rId24"/>
    <p:sldId id="5822" r:id="rId25"/>
    <p:sldId id="380" r:id="rId26"/>
    <p:sldId id="382" r:id="rId27"/>
    <p:sldId id="401" r:id="rId28"/>
    <p:sldId id="397" r:id="rId29"/>
    <p:sldId id="398" r:id="rId30"/>
    <p:sldId id="5823" r:id="rId31"/>
    <p:sldId id="5824" r:id="rId32"/>
    <p:sldId id="389" r:id="rId33"/>
    <p:sldId id="390" r:id="rId34"/>
    <p:sldId id="402" r:id="rId35"/>
    <p:sldId id="404" r:id="rId36"/>
    <p:sldId id="302" r:id="rId37"/>
    <p:sldId id="304" r:id="rId38"/>
    <p:sldId id="5825" r:id="rId39"/>
    <p:sldId id="306" r:id="rId40"/>
    <p:sldId id="308" r:id="rId41"/>
    <p:sldId id="405" r:id="rId42"/>
    <p:sldId id="406" r:id="rId43"/>
    <p:sldId id="408" r:id="rId44"/>
    <p:sldId id="466" r:id="rId45"/>
    <p:sldId id="319" r:id="rId46"/>
    <p:sldId id="409" r:id="rId47"/>
    <p:sldId id="410" r:id="rId48"/>
    <p:sldId id="327" r:id="rId49"/>
    <p:sldId id="467" r:id="rId50"/>
    <p:sldId id="335" r:id="rId51"/>
    <p:sldId id="5811" r:id="rId52"/>
  </p:sldIdLst>
  <p:sldSz cx="12192000" cy="6858000"/>
  <p:notesSz cx="6807200" cy="9939338"/>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A4A3A4"/>
          </p15:clr>
        </p15:guide>
        <p15:guide id="2" pos="48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dq" initials="h" lastIdx="4" clrIdx="0"/>
  <p:cmAuthor id="7" name="Windows 用户" initials="W用" lastIdx="15" clrIdx="1"/>
  <p:cmAuthor id="1" name="CWang" initials="C" lastIdx="4" clrIdx="0"/>
  <p:cmAuthor id="8" name="Administrator" initials="A" lastIdx="9" clrIdx="3"/>
  <p:cmAuthor id="2" name="zr shen" initials="zs" lastIdx="0" clrIdx="1"/>
  <p:cmAuthor id="9" name="单 森华" initials="单" lastIdx="7" clrIdx="5"/>
  <p:cmAuthor id="3" name="lbb" initials="l" lastIdx="1" clrIdx="2"/>
  <p:cmAuthor id="10" name="strong" initials="s" lastIdx="41" clrIdx="9"/>
  <p:cmAuthor id="4" name="单森华" initials="单森华" lastIdx="3" clrIdx="3"/>
  <p:cmAuthor id="75" name="作者" initials="A" lastIdx="0" clrIdx="24"/>
  <p:cmAuthor id="5" name="Microsoft Office User" initials="MOU" lastIdx="8" clrIdx="4"/>
  <p:cmAuthor id="6" name="m f" initials="mf"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497E"/>
    <a:srgbClr val="0A1EB6"/>
    <a:srgbClr val="9A0000"/>
    <a:srgbClr val="AC0000"/>
    <a:srgbClr val="E8A1A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1" autoAdjust="0"/>
    <p:restoredTop sz="90594" autoAdjust="0"/>
  </p:normalViewPr>
  <p:slideViewPr>
    <p:cSldViewPr snapToGrid="0" showGuides="1">
      <p:cViewPr varScale="1">
        <p:scale>
          <a:sx n="88" d="100"/>
          <a:sy n="88" d="100"/>
        </p:scale>
        <p:origin x="384" y="60"/>
      </p:cViewPr>
      <p:guideLst>
        <p:guide orient="horz" pos="2197"/>
        <p:guide pos="482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B5579B5-4E58-4C6E-BA03-DC219211F26D}" type="datetimeFigureOut">
              <a:rPr lang="zh-CN" altLang="en-US" smtClean="0"/>
              <a:t>2025/12/9</a:t>
            </a:fld>
            <a:endParaRPr lang="zh-CN" altLang="en-US"/>
          </a:p>
        </p:txBody>
      </p:sp>
      <p:sp>
        <p:nvSpPr>
          <p:cNvPr id="4" name="幻灯片图像占位符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3F8D1A0-5966-411C-A0F7-79E322510A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29865916-BA27-4429-B46D-D21AF90E361A}"/>
              </a:ext>
            </a:extLst>
          </p:cNvPr>
          <p:cNvSpPr>
            <a:spLocks noGrp="1" noRot="1" noChangeAspect="1" noChangeArrowheads="1" noTextEdit="1"/>
          </p:cNvSpPr>
          <p:nvPr>
            <p:ph type="sldImg"/>
          </p:nvPr>
        </p:nvSpPr>
        <p:spPr>
          <a:ln/>
        </p:spPr>
      </p:sp>
      <p:sp>
        <p:nvSpPr>
          <p:cNvPr id="12291" name="备注占位符 2">
            <a:extLst>
              <a:ext uri="{FF2B5EF4-FFF2-40B4-BE49-F238E27FC236}">
                <a16:creationId xmlns:a16="http://schemas.microsoft.com/office/drawing/2014/main" id="{14D3F9DD-7485-44DC-8510-0EC5A49A2D98}"/>
              </a:ext>
            </a:extLst>
          </p:cNvPr>
          <p:cNvSpPr>
            <a:spLocks noGrp="1" noChangeArrowheads="1"/>
          </p:cNvSpPr>
          <p:nvPr>
            <p:ph type="body" idx="1"/>
          </p:nvPr>
        </p:nvSpPr>
        <p:spPr>
          <a:noFill/>
        </p:spPr>
        <p:txBody>
          <a:bodyPr/>
          <a:lstStyle/>
          <a:p>
            <a:r>
              <a:rPr lang="en-US" altLang="zh-CN"/>
              <a:t>1929</a:t>
            </a:r>
            <a:r>
              <a:rPr lang="zh-CN" altLang="en-US"/>
              <a:t>年</a:t>
            </a:r>
            <a:r>
              <a:rPr lang="en-US" altLang="zh-CN"/>
              <a:t>,</a:t>
            </a:r>
            <a:r>
              <a:rPr lang="zh-CN" altLang="en-US"/>
              <a:t>匈牙利作家</a:t>
            </a:r>
            <a:r>
              <a:rPr lang="en-US" altLang="zh-CN"/>
              <a:t>F·Karinthy</a:t>
            </a:r>
            <a:r>
              <a:rPr lang="zh-CN" altLang="en-US"/>
              <a:t>最早提出了“小世界现象”的论断</a:t>
            </a:r>
            <a:r>
              <a:rPr lang="en-US" altLang="zh-CN"/>
              <a:t>【1】</a:t>
            </a:r>
            <a:r>
              <a:rPr lang="zh-CN" altLang="en-US"/>
              <a:t>。他认为</a:t>
            </a:r>
            <a:r>
              <a:rPr lang="en-US" altLang="zh-CN"/>
              <a:t>,</a:t>
            </a:r>
            <a:r>
              <a:rPr lang="zh-CN" altLang="en-US"/>
              <a:t>地球上的任何两个人都可以平均通过一条由六位联系人组成的链条而联系起来。而后</a:t>
            </a:r>
            <a:r>
              <a:rPr lang="en-US" altLang="zh-CN"/>
              <a:t>,</a:t>
            </a:r>
            <a:r>
              <a:rPr lang="zh-CN" altLang="en-US"/>
              <a:t>在</a:t>
            </a:r>
            <a:r>
              <a:rPr lang="en-US" altLang="zh-CN"/>
              <a:t>20</a:t>
            </a:r>
            <a:r>
              <a:rPr lang="zh-CN" altLang="en-US"/>
              <a:t>世纪</a:t>
            </a:r>
            <a:r>
              <a:rPr lang="en-US" altLang="zh-CN"/>
              <a:t>60</a:t>
            </a:r>
            <a:r>
              <a:rPr lang="zh-CN" altLang="en-US"/>
              <a:t>年代</a:t>
            </a:r>
            <a:r>
              <a:rPr lang="en-US" altLang="zh-CN"/>
              <a:t>,</a:t>
            </a:r>
            <a:r>
              <a:rPr lang="zh-CN" altLang="en-US"/>
              <a:t>美国哈佛大学社会心理学教授斯坦利</a:t>
            </a:r>
            <a:r>
              <a:rPr lang="en-US" altLang="zh-CN"/>
              <a:t>·</a:t>
            </a:r>
            <a:r>
              <a:rPr lang="zh-CN" altLang="en-US"/>
              <a:t>米尔格兰姆</a:t>
            </a:r>
            <a:r>
              <a:rPr lang="en-US" altLang="zh-CN"/>
              <a:t>(Stan-ley Milgram)</a:t>
            </a:r>
            <a:r>
              <a:rPr lang="zh-CN" altLang="en-US"/>
              <a:t>通过设计一个连锁信件实验</a:t>
            </a:r>
          </a:p>
        </p:txBody>
      </p:sp>
      <p:sp>
        <p:nvSpPr>
          <p:cNvPr id="12292" name="灯片编号占位符 3">
            <a:extLst>
              <a:ext uri="{FF2B5EF4-FFF2-40B4-BE49-F238E27FC236}">
                <a16:creationId xmlns:a16="http://schemas.microsoft.com/office/drawing/2014/main" id="{C983CEC1-0160-48D5-AFF4-AEE779FFCA1F}"/>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803275" indent="-307975">
              <a:spcBef>
                <a:spcPct val="30000"/>
              </a:spcBef>
              <a:defRPr sz="1200">
                <a:solidFill>
                  <a:schemeClr val="tx1"/>
                </a:solidFill>
                <a:latin typeface="Arial" panose="020B0604020202020204" pitchFamily="34" charset="0"/>
              </a:defRPr>
            </a:lvl2pPr>
            <a:lvl3pPr marL="1236663" indent="-246063">
              <a:spcBef>
                <a:spcPct val="30000"/>
              </a:spcBef>
              <a:defRPr sz="1200">
                <a:solidFill>
                  <a:schemeClr val="tx1"/>
                </a:solidFill>
                <a:latin typeface="Arial" panose="020B0604020202020204" pitchFamily="34" charset="0"/>
              </a:defRPr>
            </a:lvl3pPr>
            <a:lvl4pPr marL="1731963" indent="-246063">
              <a:spcBef>
                <a:spcPct val="30000"/>
              </a:spcBef>
              <a:defRPr sz="1200">
                <a:solidFill>
                  <a:schemeClr val="tx1"/>
                </a:solidFill>
                <a:latin typeface="Arial" panose="020B0604020202020204" pitchFamily="34" charset="0"/>
              </a:defRPr>
            </a:lvl4pPr>
            <a:lvl5pPr marL="2227263" indent="-246063">
              <a:spcBef>
                <a:spcPct val="30000"/>
              </a:spcBef>
              <a:defRPr sz="1200">
                <a:solidFill>
                  <a:schemeClr val="tx1"/>
                </a:solidFill>
                <a:latin typeface="Arial" panose="020B0604020202020204" pitchFamily="34" charset="0"/>
              </a:defRPr>
            </a:lvl5pPr>
            <a:lvl6pPr marL="2684463" indent="-246063" eaLnBrk="0" fontAlgn="base" hangingPunct="0">
              <a:spcBef>
                <a:spcPct val="30000"/>
              </a:spcBef>
              <a:spcAft>
                <a:spcPct val="0"/>
              </a:spcAft>
              <a:defRPr sz="1200">
                <a:solidFill>
                  <a:schemeClr val="tx1"/>
                </a:solidFill>
                <a:latin typeface="Arial" panose="020B0604020202020204" pitchFamily="34" charset="0"/>
              </a:defRPr>
            </a:lvl6pPr>
            <a:lvl7pPr marL="3141663" indent="-246063" eaLnBrk="0" fontAlgn="base" hangingPunct="0">
              <a:spcBef>
                <a:spcPct val="30000"/>
              </a:spcBef>
              <a:spcAft>
                <a:spcPct val="0"/>
              </a:spcAft>
              <a:defRPr sz="1200">
                <a:solidFill>
                  <a:schemeClr val="tx1"/>
                </a:solidFill>
                <a:latin typeface="Arial" panose="020B0604020202020204" pitchFamily="34" charset="0"/>
              </a:defRPr>
            </a:lvl7pPr>
            <a:lvl8pPr marL="3598863" indent="-246063" eaLnBrk="0" fontAlgn="base" hangingPunct="0">
              <a:spcBef>
                <a:spcPct val="30000"/>
              </a:spcBef>
              <a:spcAft>
                <a:spcPct val="0"/>
              </a:spcAft>
              <a:defRPr sz="1200">
                <a:solidFill>
                  <a:schemeClr val="tx1"/>
                </a:solidFill>
                <a:latin typeface="Arial" panose="020B0604020202020204" pitchFamily="34" charset="0"/>
              </a:defRPr>
            </a:lvl8pPr>
            <a:lvl9pPr marL="4056063" indent="-2460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B4DBC2-7E60-428F-BCA2-E376752FABCB}" type="slidenum">
              <a:rPr lang="en-US" altLang="zh-CN" sz="1300" smtClean="0"/>
              <a:pPr>
                <a:spcBef>
                  <a:spcPct val="0"/>
                </a:spcBef>
              </a:pPr>
              <a:t>3</a:t>
            </a:fld>
            <a:endParaRPr lang="en-US" altLang="zh-CN"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5"/>
          </p:nvPr>
        </p:nvSpPr>
        <p:spPr/>
        <p:txBody>
          <a:bodyPr/>
          <a:lstStyle/>
          <a:p>
            <a:fld id="{83F8D1A0-5966-411C-A0F7-79E322510A29}" type="slidenum">
              <a:rPr lang="zh-CN" altLang="en-US" smtClean="0"/>
              <a:t>22</a:t>
            </a:fld>
            <a:endParaRPr lang="zh-CN" altLang="en-US"/>
          </a:p>
        </p:txBody>
      </p:sp>
    </p:spTree>
    <p:extLst>
      <p:ext uri="{BB962C8B-B14F-4D97-AF65-F5344CB8AC3E}">
        <p14:creationId xmlns:p14="http://schemas.microsoft.com/office/powerpoint/2010/main" val="205046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5"/>
          </p:nvPr>
        </p:nvSpPr>
        <p:spPr/>
        <p:txBody>
          <a:bodyPr/>
          <a:lstStyle/>
          <a:p>
            <a:fld id="{83F8D1A0-5966-411C-A0F7-79E322510A29}" type="slidenum">
              <a:rPr lang="zh-CN" altLang="en-US" smtClean="0"/>
              <a:t>23</a:t>
            </a:fld>
            <a:endParaRPr lang="zh-CN" altLang="en-US"/>
          </a:p>
        </p:txBody>
      </p:sp>
    </p:spTree>
    <p:extLst>
      <p:ext uri="{BB962C8B-B14F-4D97-AF65-F5344CB8AC3E}">
        <p14:creationId xmlns:p14="http://schemas.microsoft.com/office/powerpoint/2010/main" val="1339001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5"/>
          </p:nvPr>
        </p:nvSpPr>
        <p:spPr/>
        <p:txBody>
          <a:bodyPr/>
          <a:lstStyle/>
          <a:p>
            <a:fld id="{83F8D1A0-5966-411C-A0F7-79E322510A29}" type="slidenum">
              <a:rPr lang="zh-CN" altLang="en-US" smtClean="0"/>
              <a:t>24</a:t>
            </a:fld>
            <a:endParaRPr lang="zh-CN" altLang="en-US"/>
          </a:p>
        </p:txBody>
      </p:sp>
    </p:spTree>
    <p:extLst>
      <p:ext uri="{BB962C8B-B14F-4D97-AF65-F5344CB8AC3E}">
        <p14:creationId xmlns:p14="http://schemas.microsoft.com/office/powerpoint/2010/main" val="9535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a:extLst>
              <a:ext uri="{FF2B5EF4-FFF2-40B4-BE49-F238E27FC236}">
                <a16:creationId xmlns:a16="http://schemas.microsoft.com/office/drawing/2014/main" id="{6E45277D-E762-41C8-A0DF-A582AE825FF4}"/>
              </a:ext>
            </a:extLst>
          </p:cNvPr>
          <p:cNvSpPr>
            <a:spLocks noGrp="1" noRot="1" noChangeAspect="1" noChangeArrowheads="1" noTextEdit="1"/>
          </p:cNvSpPr>
          <p:nvPr>
            <p:ph type="sldImg"/>
          </p:nvPr>
        </p:nvSpPr>
        <p:spPr>
          <a:ln/>
        </p:spPr>
      </p:sp>
      <p:sp>
        <p:nvSpPr>
          <p:cNvPr id="93187" name="备注占位符 2">
            <a:extLst>
              <a:ext uri="{FF2B5EF4-FFF2-40B4-BE49-F238E27FC236}">
                <a16:creationId xmlns:a16="http://schemas.microsoft.com/office/drawing/2014/main" id="{02111745-661C-412B-BA9E-5D86411108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t>Researchers argue that the results are unconvincing.</a:t>
            </a:r>
            <a:endParaRPr lang="zh-CN" altLang="en-US"/>
          </a:p>
        </p:txBody>
      </p:sp>
      <p:sp>
        <p:nvSpPr>
          <p:cNvPr id="93188" name="灯片编号占位符 3">
            <a:extLst>
              <a:ext uri="{FF2B5EF4-FFF2-40B4-BE49-F238E27FC236}">
                <a16:creationId xmlns:a16="http://schemas.microsoft.com/office/drawing/2014/main" id="{29A72601-C366-4A7F-A624-62CA714CED3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3275" indent="-307975">
              <a:spcBef>
                <a:spcPct val="30000"/>
              </a:spcBef>
              <a:defRPr sz="1200">
                <a:solidFill>
                  <a:schemeClr val="tx1"/>
                </a:solidFill>
                <a:latin typeface="Arial" panose="020B0604020202020204" pitchFamily="34" charset="0"/>
              </a:defRPr>
            </a:lvl2pPr>
            <a:lvl3pPr marL="1236663" indent="-246063">
              <a:spcBef>
                <a:spcPct val="30000"/>
              </a:spcBef>
              <a:defRPr sz="1200">
                <a:solidFill>
                  <a:schemeClr val="tx1"/>
                </a:solidFill>
                <a:latin typeface="Arial" panose="020B0604020202020204" pitchFamily="34" charset="0"/>
              </a:defRPr>
            </a:lvl3pPr>
            <a:lvl4pPr marL="1731963" indent="-246063">
              <a:spcBef>
                <a:spcPct val="30000"/>
              </a:spcBef>
              <a:defRPr sz="1200">
                <a:solidFill>
                  <a:schemeClr val="tx1"/>
                </a:solidFill>
                <a:latin typeface="Arial" panose="020B0604020202020204" pitchFamily="34" charset="0"/>
              </a:defRPr>
            </a:lvl4pPr>
            <a:lvl5pPr marL="2227263" indent="-246063">
              <a:spcBef>
                <a:spcPct val="30000"/>
              </a:spcBef>
              <a:defRPr sz="1200">
                <a:solidFill>
                  <a:schemeClr val="tx1"/>
                </a:solidFill>
                <a:latin typeface="Arial" panose="020B0604020202020204" pitchFamily="34" charset="0"/>
              </a:defRPr>
            </a:lvl5pPr>
            <a:lvl6pPr marL="2684463" indent="-246063" eaLnBrk="0" fontAlgn="base" hangingPunct="0">
              <a:spcBef>
                <a:spcPct val="30000"/>
              </a:spcBef>
              <a:spcAft>
                <a:spcPct val="0"/>
              </a:spcAft>
              <a:defRPr sz="1200">
                <a:solidFill>
                  <a:schemeClr val="tx1"/>
                </a:solidFill>
                <a:latin typeface="Arial" panose="020B0604020202020204" pitchFamily="34" charset="0"/>
              </a:defRPr>
            </a:lvl6pPr>
            <a:lvl7pPr marL="3141663" indent="-246063" eaLnBrk="0" fontAlgn="base" hangingPunct="0">
              <a:spcBef>
                <a:spcPct val="30000"/>
              </a:spcBef>
              <a:spcAft>
                <a:spcPct val="0"/>
              </a:spcAft>
              <a:defRPr sz="1200">
                <a:solidFill>
                  <a:schemeClr val="tx1"/>
                </a:solidFill>
                <a:latin typeface="Arial" panose="020B0604020202020204" pitchFamily="34" charset="0"/>
              </a:defRPr>
            </a:lvl7pPr>
            <a:lvl8pPr marL="3598863" indent="-246063" eaLnBrk="0" fontAlgn="base" hangingPunct="0">
              <a:spcBef>
                <a:spcPct val="30000"/>
              </a:spcBef>
              <a:spcAft>
                <a:spcPct val="0"/>
              </a:spcAft>
              <a:defRPr sz="1200">
                <a:solidFill>
                  <a:schemeClr val="tx1"/>
                </a:solidFill>
                <a:latin typeface="Arial" panose="020B0604020202020204" pitchFamily="34" charset="0"/>
              </a:defRPr>
            </a:lvl8pPr>
            <a:lvl9pPr marL="4056063" indent="-2460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E8528B-9C8E-4CDC-83A3-4AC5AD304123}" type="slidenum">
              <a:rPr lang="en-US" altLang="zh-CN" sz="1300" smtClean="0"/>
              <a:pPr>
                <a:spcBef>
                  <a:spcPct val="0"/>
                </a:spcBef>
              </a:pPr>
              <a:t>5</a:t>
            </a:fld>
            <a:endParaRPr lang="en-US" altLang="zh-CN"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a:extLst>
              <a:ext uri="{FF2B5EF4-FFF2-40B4-BE49-F238E27FC236}">
                <a16:creationId xmlns:a16="http://schemas.microsoft.com/office/drawing/2014/main" id="{18170C2D-C715-43DC-9671-8D61F971299D}"/>
              </a:ext>
            </a:extLst>
          </p:cNvPr>
          <p:cNvSpPr>
            <a:spLocks noGrp="1" noRot="1" noChangeAspect="1" noChangeArrowheads="1" noTextEdit="1"/>
          </p:cNvSpPr>
          <p:nvPr>
            <p:ph type="sldImg"/>
          </p:nvPr>
        </p:nvSpPr>
        <p:spPr>
          <a:ln/>
        </p:spPr>
      </p:sp>
      <p:sp>
        <p:nvSpPr>
          <p:cNvPr id="102403" name="备注占位符 2">
            <a:extLst>
              <a:ext uri="{FF2B5EF4-FFF2-40B4-BE49-F238E27FC236}">
                <a16:creationId xmlns:a16="http://schemas.microsoft.com/office/drawing/2014/main" id="{F68111F5-AD5E-47DD-B836-C067B8FAEF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t>We randomly pick two people in the social graph  (10000 pairs): one is the start person, and the other is the destination person.</a:t>
            </a:r>
          </a:p>
          <a:p>
            <a:r>
              <a:rPr lang="en-US" altLang="zh-CN"/>
              <a:t>Find the shortest path from the start person to the destination person.</a:t>
            </a:r>
          </a:p>
          <a:p>
            <a:endParaRPr lang="en-US" altLang="zh-CN"/>
          </a:p>
          <a:p>
            <a:r>
              <a:rPr lang="en-US" altLang="zh-CN"/>
              <a:t>The results show that the average path lengths for the social networks of people is about SIX.</a:t>
            </a:r>
            <a:endParaRPr lang="zh-CN" altLang="en-US"/>
          </a:p>
        </p:txBody>
      </p:sp>
      <p:sp>
        <p:nvSpPr>
          <p:cNvPr id="102404" name="灯片编号占位符 3">
            <a:extLst>
              <a:ext uri="{FF2B5EF4-FFF2-40B4-BE49-F238E27FC236}">
                <a16:creationId xmlns:a16="http://schemas.microsoft.com/office/drawing/2014/main" id="{9A4DA466-4090-427F-9AA5-698AB38449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3275" indent="-307975">
              <a:spcBef>
                <a:spcPct val="30000"/>
              </a:spcBef>
              <a:defRPr sz="1200">
                <a:solidFill>
                  <a:schemeClr val="tx1"/>
                </a:solidFill>
                <a:latin typeface="Arial" panose="020B0604020202020204" pitchFamily="34" charset="0"/>
              </a:defRPr>
            </a:lvl2pPr>
            <a:lvl3pPr marL="1236663" indent="-246063">
              <a:spcBef>
                <a:spcPct val="30000"/>
              </a:spcBef>
              <a:defRPr sz="1200">
                <a:solidFill>
                  <a:schemeClr val="tx1"/>
                </a:solidFill>
                <a:latin typeface="Arial" panose="020B0604020202020204" pitchFamily="34" charset="0"/>
              </a:defRPr>
            </a:lvl3pPr>
            <a:lvl4pPr marL="1731963" indent="-246063">
              <a:spcBef>
                <a:spcPct val="30000"/>
              </a:spcBef>
              <a:defRPr sz="1200">
                <a:solidFill>
                  <a:schemeClr val="tx1"/>
                </a:solidFill>
                <a:latin typeface="Arial" panose="020B0604020202020204" pitchFamily="34" charset="0"/>
              </a:defRPr>
            </a:lvl4pPr>
            <a:lvl5pPr marL="2227263" indent="-246063">
              <a:spcBef>
                <a:spcPct val="30000"/>
              </a:spcBef>
              <a:defRPr sz="1200">
                <a:solidFill>
                  <a:schemeClr val="tx1"/>
                </a:solidFill>
                <a:latin typeface="Arial" panose="020B0604020202020204" pitchFamily="34" charset="0"/>
              </a:defRPr>
            </a:lvl5pPr>
            <a:lvl6pPr marL="2684463" indent="-246063" eaLnBrk="0" fontAlgn="base" hangingPunct="0">
              <a:spcBef>
                <a:spcPct val="30000"/>
              </a:spcBef>
              <a:spcAft>
                <a:spcPct val="0"/>
              </a:spcAft>
              <a:defRPr sz="1200">
                <a:solidFill>
                  <a:schemeClr val="tx1"/>
                </a:solidFill>
                <a:latin typeface="Arial" panose="020B0604020202020204" pitchFamily="34" charset="0"/>
              </a:defRPr>
            </a:lvl6pPr>
            <a:lvl7pPr marL="3141663" indent="-246063" eaLnBrk="0" fontAlgn="base" hangingPunct="0">
              <a:spcBef>
                <a:spcPct val="30000"/>
              </a:spcBef>
              <a:spcAft>
                <a:spcPct val="0"/>
              </a:spcAft>
              <a:defRPr sz="1200">
                <a:solidFill>
                  <a:schemeClr val="tx1"/>
                </a:solidFill>
                <a:latin typeface="Arial" panose="020B0604020202020204" pitchFamily="34" charset="0"/>
              </a:defRPr>
            </a:lvl7pPr>
            <a:lvl8pPr marL="3598863" indent="-246063" eaLnBrk="0" fontAlgn="base" hangingPunct="0">
              <a:spcBef>
                <a:spcPct val="30000"/>
              </a:spcBef>
              <a:spcAft>
                <a:spcPct val="0"/>
              </a:spcAft>
              <a:defRPr sz="1200">
                <a:solidFill>
                  <a:schemeClr val="tx1"/>
                </a:solidFill>
                <a:latin typeface="Arial" panose="020B0604020202020204" pitchFamily="34" charset="0"/>
              </a:defRPr>
            </a:lvl8pPr>
            <a:lvl9pPr marL="4056063" indent="-2460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05CA1E-FF45-4064-AEAD-3BBA05A94BD6}" type="slidenum">
              <a:rPr lang="en-US" altLang="zh-CN" sz="1300" smtClean="0"/>
              <a:pPr>
                <a:spcBef>
                  <a:spcPct val="0"/>
                </a:spcBef>
              </a:pPr>
              <a:t>10</a:t>
            </a:fld>
            <a:endParaRPr lang="en-US" altLang="zh-CN"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600" dirty="0">
                <a:latin typeface="黑体" panose="02010609060101010101" pitchFamily="49" charset="-122"/>
                <a:ea typeface="黑体" panose="02010609060101010101" pitchFamily="49" charset="-122"/>
              </a:rPr>
              <a:t>伪图：</a:t>
            </a:r>
            <a:r>
              <a:rPr lang="zh-CN" altLang="en-US" sz="1600" b="0" i="0" kern="1200" dirty="0">
                <a:solidFill>
                  <a:schemeClr val="tx1"/>
                </a:solidFill>
                <a:effectLst/>
                <a:latin typeface="黑体" panose="02010609060101010101" pitchFamily="49" charset="-122"/>
                <a:ea typeface="黑体" panose="02010609060101010101" pitchFamily="49" charset="-122"/>
                <a:cs typeface="+mn-cs"/>
              </a:rPr>
              <a:t>数学中允许节点之间有环和多重边的图。本门课程接下去提到的图都指的是简单图。</a:t>
            </a:r>
            <a:endParaRPr lang="zh-CN" altLang="en-US" sz="16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5"/>
          </p:nvPr>
        </p:nvSpPr>
        <p:spPr/>
        <p:txBody>
          <a:bodyPr/>
          <a:lstStyle/>
          <a:p>
            <a:fld id="{83F8D1A0-5966-411C-A0F7-79E322510A29}" type="slidenum">
              <a:rPr lang="zh-CN" altLang="en-US" smtClean="0"/>
              <a:t>15</a:t>
            </a:fld>
            <a:endParaRPr lang="zh-CN" altLang="en-US"/>
          </a:p>
        </p:txBody>
      </p:sp>
    </p:spTree>
    <p:extLst>
      <p:ext uri="{BB962C8B-B14F-4D97-AF65-F5344CB8AC3E}">
        <p14:creationId xmlns:p14="http://schemas.microsoft.com/office/powerpoint/2010/main" val="255350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5"/>
          </p:nvPr>
        </p:nvSpPr>
        <p:spPr/>
        <p:txBody>
          <a:bodyPr/>
          <a:lstStyle/>
          <a:p>
            <a:fld id="{83F8D1A0-5966-411C-A0F7-79E322510A29}" type="slidenum">
              <a:rPr lang="zh-CN" altLang="en-US" smtClean="0"/>
              <a:t>17</a:t>
            </a:fld>
            <a:endParaRPr lang="zh-CN" altLang="en-US"/>
          </a:p>
        </p:txBody>
      </p:sp>
    </p:spTree>
    <p:extLst>
      <p:ext uri="{BB962C8B-B14F-4D97-AF65-F5344CB8AC3E}">
        <p14:creationId xmlns:p14="http://schemas.microsoft.com/office/powerpoint/2010/main" val="417085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5"/>
          </p:nvPr>
        </p:nvSpPr>
        <p:spPr/>
        <p:txBody>
          <a:bodyPr/>
          <a:lstStyle/>
          <a:p>
            <a:fld id="{83F8D1A0-5966-411C-A0F7-79E322510A29}" type="slidenum">
              <a:rPr lang="zh-CN" altLang="en-US" smtClean="0"/>
              <a:t>18</a:t>
            </a:fld>
            <a:endParaRPr lang="zh-CN" altLang="en-US"/>
          </a:p>
        </p:txBody>
      </p:sp>
    </p:spTree>
    <p:extLst>
      <p:ext uri="{BB962C8B-B14F-4D97-AF65-F5344CB8AC3E}">
        <p14:creationId xmlns:p14="http://schemas.microsoft.com/office/powerpoint/2010/main" val="42476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This is the appropriate type of graph when we only care whether two data centers are directly linked and all communications links work in both directions</a:t>
            </a:r>
          </a:p>
        </p:txBody>
      </p:sp>
      <p:sp>
        <p:nvSpPr>
          <p:cNvPr id="4" name="灯片编号占位符 3"/>
          <p:cNvSpPr>
            <a:spLocks noGrp="1"/>
          </p:cNvSpPr>
          <p:nvPr>
            <p:ph type="sldNum" sz="quarter" idx="5"/>
          </p:nvPr>
        </p:nvSpPr>
        <p:spPr/>
        <p:txBody>
          <a:bodyPr/>
          <a:lstStyle/>
          <a:p>
            <a:fld id="{83F8D1A0-5966-411C-A0F7-79E322510A29}" type="slidenum">
              <a:rPr lang="zh-CN" altLang="en-US" smtClean="0"/>
              <a:t>19</a:t>
            </a:fld>
            <a:endParaRPr lang="zh-CN" altLang="en-US"/>
          </a:p>
        </p:txBody>
      </p:sp>
    </p:spTree>
    <p:extLst>
      <p:ext uri="{BB962C8B-B14F-4D97-AF65-F5344CB8AC3E}">
        <p14:creationId xmlns:p14="http://schemas.microsoft.com/office/powerpoint/2010/main" val="230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5"/>
          </p:nvPr>
        </p:nvSpPr>
        <p:spPr/>
        <p:txBody>
          <a:bodyPr/>
          <a:lstStyle/>
          <a:p>
            <a:fld id="{83F8D1A0-5966-411C-A0F7-79E322510A29}" type="slidenum">
              <a:rPr lang="zh-CN" altLang="en-US" smtClean="0"/>
              <a:t>20</a:t>
            </a:fld>
            <a:endParaRPr lang="zh-CN" altLang="en-US"/>
          </a:p>
        </p:txBody>
      </p:sp>
    </p:spTree>
    <p:extLst>
      <p:ext uri="{BB962C8B-B14F-4D97-AF65-F5344CB8AC3E}">
        <p14:creationId xmlns:p14="http://schemas.microsoft.com/office/powerpoint/2010/main" val="150278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5"/>
          </p:nvPr>
        </p:nvSpPr>
        <p:spPr/>
        <p:txBody>
          <a:bodyPr/>
          <a:lstStyle/>
          <a:p>
            <a:fld id="{83F8D1A0-5966-411C-A0F7-79E322510A29}" type="slidenum">
              <a:rPr lang="zh-CN" altLang="en-US" smtClean="0"/>
              <a:t>21</a:t>
            </a:fld>
            <a:endParaRPr lang="zh-CN" altLang="en-US"/>
          </a:p>
        </p:txBody>
      </p:sp>
    </p:spTree>
    <p:extLst>
      <p:ext uri="{BB962C8B-B14F-4D97-AF65-F5344CB8AC3E}">
        <p14:creationId xmlns:p14="http://schemas.microsoft.com/office/powerpoint/2010/main" val="414895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png"/><Relationship Id="rId4" Type="http://schemas.openxmlformats.org/officeDocument/2006/relationships/tags" Target="../tags/tag5.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B632E17-416E-418A-BE8E-710EEBAC7890}" type="datetime1">
              <a:rPr lang="zh-CN" altLang="en-US" smtClean="0"/>
              <a:t>2025/12/9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48173F-29F5-4F80-B3DF-496932BE8A19}" type="slidenum">
              <a:rPr lang="zh-CN" altLang="en-US" smtClean="0"/>
              <a:t>‹#›</a:t>
            </a:fld>
            <a:endParaRPr lang="zh-CN" altLang="en-US"/>
          </a:p>
        </p:txBody>
      </p:sp>
      <p:pic>
        <p:nvPicPr>
          <p:cNvPr id="7" name="图片 6"/>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4215" r="37155"/>
          <a:stretch>
            <a:fillRect/>
          </a:stretch>
        </p:blipFill>
        <p:spPr>
          <a:xfrm>
            <a:off x="9326159" y="1151916"/>
            <a:ext cx="2885850" cy="4055464"/>
          </a:xfrm>
          <a:prstGeom prst="rect">
            <a:avLst/>
          </a:prstGeom>
        </p:spPr>
      </p:pic>
      <p:pic>
        <p:nvPicPr>
          <p:cNvPr id="8" name="图片 7"/>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9492328">
            <a:off x="-1872053" y="2580084"/>
            <a:ext cx="3744106" cy="34521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07415" y="290830"/>
            <a:ext cx="7245985" cy="571500"/>
          </a:xfrm>
        </p:spPr>
        <p:txBody>
          <a:bodyPr/>
          <a:lstStyle>
            <a:lvl1pPr>
              <a:defRPr sz="3600">
                <a:latin typeface="楷体" panose="02010609060101010101" pitchFamily="49" charset="-122"/>
                <a:ea typeface="楷体" panose="02010609060101010101" pitchFamily="49" charset="-122"/>
              </a:defRPr>
            </a:lvl1pPr>
          </a:lstStyle>
          <a:p>
            <a:r>
              <a:rPr lang="zh-CN" altLang="en-US"/>
              <a:t>单击此处编辑母版标题样式</a:t>
            </a:r>
          </a:p>
        </p:txBody>
      </p:sp>
      <p:sp>
        <p:nvSpPr>
          <p:cNvPr id="3" name="内容占位符 2"/>
          <p:cNvSpPr>
            <a:spLocks noGrp="1"/>
          </p:cNvSpPr>
          <p:nvPr>
            <p:ph idx="1"/>
          </p:nvPr>
        </p:nvSpPr>
        <p:spPr>
          <a:xfrm>
            <a:off x="838200" y="1120775"/>
            <a:ext cx="10515600" cy="5056505"/>
          </a:xfrm>
        </p:spPr>
        <p:txBody>
          <a:bodyPr/>
          <a:lstStyle>
            <a:lvl1pPr>
              <a:defRPr>
                <a:latin typeface="楷体" panose="02010609060101010101" pitchFamily="49" charset="-122"/>
                <a:ea typeface="楷体" panose="02010609060101010101" pitchFamily="49" charset="-122"/>
              </a:defRPr>
            </a:lvl1pPr>
            <a:lvl2pPr>
              <a:defRPr>
                <a:latin typeface="楷体" panose="02010609060101010101" pitchFamily="49" charset="-122"/>
                <a:ea typeface="楷体" panose="02010609060101010101" pitchFamily="49" charset="-122"/>
              </a:defRPr>
            </a:lvl2pPr>
            <a:lvl3pPr>
              <a:defRPr>
                <a:latin typeface="楷体" panose="02010609060101010101" pitchFamily="49" charset="-122"/>
                <a:ea typeface="楷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E8C6792-923B-4926-A920-282B15E8116F}" type="datetime1">
              <a:rPr lang="zh-CN" altLang="en-US" smtClean="0"/>
              <a:t>2025/12/9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48173F-29F5-4F80-B3DF-496932BE8A19}" type="slidenum">
              <a:rPr lang="zh-CN" altLang="en-US" smtClean="0"/>
              <a:t>‹#›</a:t>
            </a:fld>
            <a:endParaRPr lang="zh-CN" altLang="en-US"/>
          </a:p>
        </p:txBody>
      </p:sp>
      <p:sp>
        <p:nvSpPr>
          <p:cNvPr id="7" name="箭头: V 形 2"/>
          <p:cNvSpPr/>
          <p:nvPr userDrawn="1">
            <p:custDataLst>
              <p:tags r:id="rId1"/>
            </p:custDataLst>
          </p:nvPr>
        </p:nvSpPr>
        <p:spPr>
          <a:xfrm>
            <a:off x="232834" y="334010"/>
            <a:ext cx="244940" cy="528053"/>
          </a:xfrm>
          <a:prstGeom prst="chevron">
            <a:avLst>
              <a:gd name="adj" fmla="val 8822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28" name="箭头: V 形 27"/>
          <p:cNvSpPr/>
          <p:nvPr userDrawn="1">
            <p:custDataLst>
              <p:tags r:id="rId2"/>
            </p:custDataLst>
          </p:nvPr>
        </p:nvSpPr>
        <p:spPr>
          <a:xfrm>
            <a:off x="423697" y="334009"/>
            <a:ext cx="244940" cy="528053"/>
          </a:xfrm>
          <a:prstGeom prst="chevron">
            <a:avLst>
              <a:gd name="adj" fmla="val 80435"/>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0" name="箭头: V 形 39"/>
          <p:cNvSpPr/>
          <p:nvPr userDrawn="1">
            <p:custDataLst>
              <p:tags r:id="rId3"/>
            </p:custDataLst>
          </p:nvPr>
        </p:nvSpPr>
        <p:spPr>
          <a:xfrm>
            <a:off x="614560" y="334008"/>
            <a:ext cx="244940" cy="528053"/>
          </a:xfrm>
          <a:prstGeom prst="chevron">
            <a:avLst>
              <a:gd name="adj" fmla="val 7653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pic>
        <p:nvPicPr>
          <p:cNvPr id="8" name="图片 7"/>
          <p:cNvPicPr>
            <a:picLocks noChangeAspect="1"/>
          </p:cNvPicPr>
          <p:nvPr userDrawn="1">
            <p:custDataLst>
              <p:tags r:id="rId4"/>
            </p:custDataLst>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28835" y="0"/>
            <a:ext cx="2237105" cy="953135"/>
          </a:xfrm>
          <a:prstGeom prst="rect">
            <a:avLst/>
          </a:prstGeom>
        </p:spPr>
      </p:pic>
      <p:pic>
        <p:nvPicPr>
          <p:cNvPr id="9" name="图片 8"/>
          <p:cNvPicPr>
            <a:picLocks noChangeAspect="1"/>
          </p:cNvPicPr>
          <p:nvPr userDrawn="1">
            <p:custDataLst>
              <p:tags r:id="rId5"/>
            </p:custDataLst>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9492328">
            <a:off x="-1872053" y="2580084"/>
            <a:ext cx="3744106" cy="3452158"/>
          </a:xfrm>
          <a:prstGeom prst="rect">
            <a:avLst/>
          </a:prstGeom>
        </p:spPr>
      </p:pic>
      <p:pic>
        <p:nvPicPr>
          <p:cNvPr id="10" name="图片 9"/>
          <p:cNvPicPr>
            <a:picLocks noChangeAspect="1"/>
          </p:cNvPicPr>
          <p:nvPr userDrawn="1">
            <p:custDataLst>
              <p:tags r:id="rId6"/>
            </p:custDataLst>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t="4215" r="37155"/>
          <a:stretch>
            <a:fillRect/>
          </a:stretch>
        </p:blipFill>
        <p:spPr>
          <a:xfrm>
            <a:off x="9326159" y="1151916"/>
            <a:ext cx="2885850" cy="4055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677"/>
            <a:ext cx="2743200" cy="365144"/>
          </a:xfrm>
          <a:prstGeom prst="rect">
            <a:avLst/>
          </a:prstGeom>
        </p:spPr>
        <p:txBody>
          <a:bodyPr/>
          <a:lstStyle/>
          <a:p>
            <a:fld id="{1D36FE2C-012E-4CD7-8DBA-A749750B9E33}" type="datetime1">
              <a:rPr lang="zh-CN" altLang="en-US" smtClean="0"/>
              <a:t>2025/12/9</a:t>
            </a:fld>
            <a:endParaRPr lang="zh-CN" altLang="en-US"/>
          </a:p>
        </p:txBody>
      </p:sp>
      <p:sp>
        <p:nvSpPr>
          <p:cNvPr id="3" name="页脚占位符 2"/>
          <p:cNvSpPr>
            <a:spLocks noGrp="1"/>
          </p:cNvSpPr>
          <p:nvPr>
            <p:ph type="ftr" sz="quarter" idx="11"/>
          </p:nvPr>
        </p:nvSpPr>
        <p:spPr>
          <a:xfrm>
            <a:off x="4038600" y="6356677"/>
            <a:ext cx="4114800" cy="3651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677"/>
            <a:ext cx="2743200" cy="365144"/>
          </a:xfrm>
          <a:prstGeom prst="rect">
            <a:avLst/>
          </a:prstGeom>
        </p:spPr>
        <p:txBody>
          <a:bodyPr/>
          <a:lstStyle/>
          <a:p>
            <a:fld id="{E5A75601-1B4D-498C-8EAB-5F12D1E40B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0E2DF-12EE-4C93-990A-D91E22862D8B}" type="datetime1">
              <a:rPr lang="zh-CN" altLang="en-US" smtClean="0"/>
              <a:t>2025/12/9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8173F-29F5-4F80-B3DF-496932BE8A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9249" y="4982661"/>
            <a:ext cx="14567204" cy="2337360"/>
            <a:chOff x="-1067104" y="5014799"/>
            <a:chExt cx="14567204" cy="2337360"/>
          </a:xfrm>
        </p:grpSpPr>
        <p:pic>
          <p:nvPicPr>
            <p:cNvPr id="11" name="Picture 2" descr="C:\Users\HP\Downloads\厦门大学100周年校庆图库素材\微信图片_202010261422193.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104" y="5014799"/>
              <a:ext cx="14567204" cy="233736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rotWithShape="1">
            <a:blip r:embed="rId4" cstate="screen">
              <a:clrChange>
                <a:clrFrom>
                  <a:srgbClr val="ECEBDE"/>
                </a:clrFrom>
                <a:clrTo>
                  <a:srgbClr val="ECEBDE">
                    <a:alpha val="0"/>
                  </a:srgbClr>
                </a:clrTo>
              </a:clrChange>
              <a:extLst>
                <a:ext uri="{BEBA8EAE-BF5A-486C-A8C5-ECC9F3942E4B}">
                  <a14:imgProps xmlns:a14="http://schemas.microsoft.com/office/drawing/2010/main">
                    <a14:imgLayer r:embed="rId5">
                      <a14:imgEffect>
                        <a14:colorTemperature colorTemp="4700"/>
                      </a14:imgEffect>
                      <a14:imgEffect>
                        <a14:brightnessContrast bright="-8000" contrast="8000"/>
                      </a14:imgEffect>
                      <a14:imgEffect>
                        <a14:sharpenSoften amount="25000"/>
                      </a14:imgEffect>
                    </a14:imgLayer>
                  </a14:imgProps>
                </a:ext>
              </a:extLst>
            </a:blip>
            <a:srcRect/>
            <a:stretch>
              <a:fillRect/>
            </a:stretch>
          </p:blipFill>
          <p:spPr>
            <a:xfrm>
              <a:off x="-23282" y="5585580"/>
              <a:ext cx="8699207" cy="1337488"/>
            </a:xfrm>
            <a:prstGeom prst="rect">
              <a:avLst/>
            </a:prstGeom>
          </p:spPr>
        </p:pic>
      </p:grpSp>
      <p:sp>
        <p:nvSpPr>
          <p:cNvPr id="31" name="文本框 30"/>
          <p:cNvSpPr txBox="1"/>
          <p:nvPr/>
        </p:nvSpPr>
        <p:spPr>
          <a:xfrm>
            <a:off x="8119745" y="3257550"/>
            <a:ext cx="4995545" cy="898525"/>
          </a:xfrm>
          <a:prstGeom prst="rect">
            <a:avLst/>
          </a:prstGeom>
          <a:noFill/>
        </p:spPr>
        <p:txBody>
          <a:bodyPr wrap="square" rtlCol="0">
            <a:noAutofit/>
          </a:bodyPr>
          <a:lstStyle/>
          <a:p>
            <a:pPr algn="ctr"/>
            <a:endParaRPr lang="zh-CN" altLang="en-US" sz="2400" b="1" i="1" dirty="0">
              <a:solidFill>
                <a:schemeClr val="bg1"/>
              </a:solidFill>
              <a:latin typeface="Times New Roman" panose="02020603050405020304" pitchFamily="18" charset="0"/>
              <a:ea typeface="华文行楷" panose="02010800040101010101" charset="-122"/>
              <a:cs typeface="Times New Roman" panose="02020603050405020304" pitchFamily="18" charset="0"/>
            </a:endParaRPr>
          </a:p>
        </p:txBody>
      </p:sp>
      <p:sp>
        <p:nvSpPr>
          <p:cNvPr id="41" name="文本框 40"/>
          <p:cNvSpPr txBox="1"/>
          <p:nvPr/>
        </p:nvSpPr>
        <p:spPr>
          <a:xfrm>
            <a:off x="601560" y="1416528"/>
            <a:ext cx="11068550" cy="2460995"/>
          </a:xfrm>
          <a:prstGeom prst="rect">
            <a:avLst/>
          </a:prstGeom>
          <a:noFill/>
        </p:spPr>
        <p:txBody>
          <a:bodyPr wrap="square" rtlCol="0">
            <a:spAutoFit/>
          </a:bodyPr>
          <a:lstStyle>
            <a:defPPr>
              <a:defRPr lang="zh-CN"/>
            </a:defPPr>
            <a:lvl1pPr>
              <a:defRPr sz="4000" b="1">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gn="ctr">
              <a:lnSpc>
                <a:spcPct val="120000"/>
              </a:lnSpc>
            </a:pPr>
            <a:r>
              <a:rPr lang="en-US" altLang="zh-CN" sz="6600" dirty="0">
                <a:solidFill>
                  <a:srgbClr val="2F497E"/>
                </a:solidFill>
                <a:latin typeface="华文楷体" panose="02010600040101010101" charset="-122"/>
                <a:ea typeface="华文楷体" panose="02010600040101010101" charset="-122"/>
                <a:cs typeface="华文楷体" panose="02010600040101010101" charset="-122"/>
              </a:rPr>
              <a:t>《</a:t>
            </a:r>
            <a:r>
              <a:rPr lang="zh-CN" altLang="en-US" sz="6600" dirty="0">
                <a:solidFill>
                  <a:srgbClr val="2F497E"/>
                </a:solidFill>
                <a:latin typeface="华文楷体" panose="02010600040101010101" charset="-122"/>
                <a:ea typeface="华文楷体" panose="02010600040101010101" charset="-122"/>
                <a:cs typeface="华文楷体" panose="02010600040101010101" charset="-122"/>
              </a:rPr>
              <a:t>离散数学</a:t>
            </a:r>
            <a:r>
              <a:rPr lang="en-US" altLang="zh-CN" sz="6600" dirty="0">
                <a:solidFill>
                  <a:srgbClr val="2F497E"/>
                </a:solidFill>
                <a:latin typeface="华文楷体" panose="02010600040101010101" charset="-122"/>
                <a:ea typeface="华文楷体" panose="02010600040101010101" charset="-122"/>
                <a:cs typeface="华文楷体" panose="02010600040101010101" charset="-122"/>
              </a:rPr>
              <a:t>》</a:t>
            </a:r>
          </a:p>
          <a:p>
            <a:pPr algn="ctr">
              <a:lnSpc>
                <a:spcPct val="120000"/>
              </a:lnSpc>
            </a:pPr>
            <a:r>
              <a:rPr lang="en-US" altLang="zh-CN" sz="6600" dirty="0">
                <a:solidFill>
                  <a:srgbClr val="2F497E"/>
                </a:solidFill>
                <a:latin typeface="Times New Roman" panose="02020603050405020304" pitchFamily="18" charset="0"/>
                <a:ea typeface="华文楷体" panose="02010600040101010101" charset="-122"/>
                <a:cs typeface="Times New Roman" panose="02020603050405020304" pitchFamily="18" charset="0"/>
              </a:rPr>
              <a:t>Chapter 10</a:t>
            </a:r>
            <a:r>
              <a:rPr lang="zh-CN" altLang="en-US" sz="6600" dirty="0">
                <a:solidFill>
                  <a:srgbClr val="2F497E"/>
                </a:solidFill>
                <a:latin typeface="Times New Roman" panose="02020603050405020304" pitchFamily="18" charset="0"/>
                <a:ea typeface="华文楷体" panose="02010600040101010101" charset="-122"/>
                <a:cs typeface="Times New Roman" panose="02020603050405020304" pitchFamily="18" charset="0"/>
              </a:rPr>
              <a:t>：</a:t>
            </a:r>
            <a:r>
              <a:rPr lang="en-US" altLang="zh-CN" sz="6600" dirty="0">
                <a:solidFill>
                  <a:srgbClr val="2F497E"/>
                </a:solidFill>
                <a:latin typeface="Times New Roman" panose="02020603050405020304" pitchFamily="18" charset="0"/>
                <a:ea typeface="华文楷体" panose="02010600040101010101" charset="-122"/>
                <a:cs typeface="Times New Roman" panose="02020603050405020304" pitchFamily="18" charset="0"/>
              </a:rPr>
              <a:t>Graphs</a:t>
            </a:r>
            <a:r>
              <a:rPr lang="zh-CN" altLang="en-US" sz="6600" dirty="0">
                <a:solidFill>
                  <a:srgbClr val="2F497E"/>
                </a:solidFill>
                <a:latin typeface="Times New Roman" panose="02020603050405020304" pitchFamily="18" charset="0"/>
                <a:ea typeface="华文楷体" panose="02010600040101010101" charset="-122"/>
                <a:cs typeface="Times New Roman" panose="02020603050405020304" pitchFamily="18" charset="0"/>
              </a:rPr>
              <a:t>（</a:t>
            </a:r>
            <a:r>
              <a:rPr lang="en-US" altLang="zh-CN" sz="6600" dirty="0">
                <a:solidFill>
                  <a:srgbClr val="2F497E"/>
                </a:solidFill>
                <a:latin typeface="Times New Roman" panose="02020603050405020304" pitchFamily="18" charset="0"/>
                <a:ea typeface="华文楷体" panose="02010600040101010101" charset="-122"/>
                <a:cs typeface="Times New Roman" panose="02020603050405020304" pitchFamily="18" charset="0"/>
              </a:rPr>
              <a:t>I</a:t>
            </a:r>
            <a:r>
              <a:rPr lang="zh-CN" altLang="en-US" sz="6600" dirty="0">
                <a:solidFill>
                  <a:srgbClr val="2F497E"/>
                </a:solidFill>
                <a:latin typeface="Times New Roman" panose="02020603050405020304" pitchFamily="18" charset="0"/>
                <a:ea typeface="华文楷体" panose="02010600040101010101" charset="-122"/>
                <a:cs typeface="Times New Roman" panose="02020603050405020304" pitchFamily="18" charset="0"/>
              </a:rPr>
              <a:t>）</a:t>
            </a:r>
            <a:endParaRPr lang="zh-CN" altLang="en-US" sz="4800" dirty="0">
              <a:solidFill>
                <a:srgbClr val="2F497E"/>
              </a:solidFill>
              <a:latin typeface="Times New Roman" panose="02020603050405020304" pitchFamily="18" charset="0"/>
              <a:ea typeface="华文楷体" panose="02010600040101010101" charset="-122"/>
              <a:cs typeface="Times New Roman" panose="02020603050405020304" pitchFamily="18" charset="0"/>
            </a:endParaRPr>
          </a:p>
        </p:txBody>
      </p:sp>
      <p:pic>
        <p:nvPicPr>
          <p:cNvPr id="3" name="图片 2"/>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415" y="0"/>
            <a:ext cx="3790315" cy="1802765"/>
          </a:xfrm>
          <a:prstGeom prst="rect">
            <a:avLst/>
          </a:prstGeom>
        </p:spPr>
      </p:pic>
      <p:sp>
        <p:nvSpPr>
          <p:cNvPr id="4" name="文本框 3"/>
          <p:cNvSpPr txBox="1"/>
          <p:nvPr/>
        </p:nvSpPr>
        <p:spPr>
          <a:xfrm>
            <a:off x="3048000" y="4056560"/>
            <a:ext cx="6096000" cy="1200329"/>
          </a:xfrm>
          <a:prstGeom prst="rect">
            <a:avLst/>
          </a:prstGeom>
          <a:noFill/>
        </p:spPr>
        <p:txBody>
          <a:bodyPr wrap="square" rtlCol="0" anchor="t">
            <a:spAutoFit/>
          </a:bodyPr>
          <a:lstStyle/>
          <a:p>
            <a:pPr algn="ctr"/>
            <a:r>
              <a:rPr lang="zh-CN" altLang="en-US" sz="3600" b="1" dirty="0">
                <a:solidFill>
                  <a:srgbClr val="2F497E"/>
                </a:solidFill>
                <a:latin typeface="黑体" panose="02010609060101010101" pitchFamily="49" charset="-122"/>
                <a:ea typeface="黑体" panose="02010609060101010101" pitchFamily="49" charset="-122"/>
                <a:cs typeface="字魂105号-简雅黑" panose="00000500000000000000" pitchFamily="2" charset="-122"/>
                <a:sym typeface="+mn-ea"/>
              </a:rPr>
              <a:t>王晓黎</a:t>
            </a:r>
            <a:endParaRPr lang="en-US" altLang="zh-CN" sz="3600" b="1" dirty="0">
              <a:solidFill>
                <a:srgbClr val="2F497E"/>
              </a:solidFill>
              <a:latin typeface="黑体" panose="02010609060101010101" pitchFamily="49" charset="-122"/>
              <a:ea typeface="黑体" panose="02010609060101010101" pitchFamily="49" charset="-122"/>
              <a:cs typeface="字魂105号-简雅黑" panose="00000500000000000000" pitchFamily="2" charset="-122"/>
              <a:sym typeface="+mn-ea"/>
            </a:endParaRPr>
          </a:p>
          <a:p>
            <a:pPr algn="ctr"/>
            <a:r>
              <a:rPr lang="en-US" altLang="zh-CN" sz="3600" b="1" dirty="0">
                <a:solidFill>
                  <a:srgbClr val="2F497E"/>
                </a:solidFill>
                <a:latin typeface="黑体" panose="02010609060101010101" pitchFamily="49" charset="-122"/>
                <a:ea typeface="黑体" panose="02010609060101010101" pitchFamily="49" charset="-122"/>
                <a:cs typeface="Times New Roman" panose="02020603050405020304" pitchFamily="18" charset="0"/>
                <a:sym typeface="+mn-ea"/>
              </a:rPr>
              <a:t>2025</a:t>
            </a:r>
            <a:r>
              <a:rPr lang="zh-CN" altLang="en-US" sz="3600" b="1" dirty="0">
                <a:solidFill>
                  <a:srgbClr val="2F497E"/>
                </a:solidFill>
                <a:latin typeface="黑体" panose="02010609060101010101" pitchFamily="49" charset="-122"/>
                <a:ea typeface="黑体" panose="02010609060101010101" pitchFamily="49" charset="-122"/>
                <a:cs typeface="Times New Roman" panose="02020603050405020304" pitchFamily="18" charset="0"/>
                <a:sym typeface="+mn-ea"/>
              </a:rPr>
              <a:t>年</a:t>
            </a:r>
            <a:r>
              <a:rPr lang="en-US" altLang="zh-CN" sz="3600" b="1" dirty="0">
                <a:solidFill>
                  <a:srgbClr val="2F497E"/>
                </a:solidFill>
                <a:latin typeface="黑体" panose="02010609060101010101" pitchFamily="49" charset="-122"/>
                <a:ea typeface="黑体" panose="02010609060101010101" pitchFamily="49" charset="-122"/>
                <a:cs typeface="Times New Roman" panose="02020603050405020304" pitchFamily="18" charset="0"/>
                <a:sym typeface="+mn-ea"/>
              </a:rPr>
              <a:t>12</a:t>
            </a:r>
            <a:r>
              <a:rPr lang="zh-CN" altLang="en-US" sz="3600" b="1" dirty="0">
                <a:solidFill>
                  <a:srgbClr val="2F497E"/>
                </a:solidFill>
                <a:latin typeface="黑体" panose="02010609060101010101" pitchFamily="49" charset="-122"/>
                <a:ea typeface="黑体" panose="02010609060101010101" pitchFamily="49" charset="-122"/>
                <a:cs typeface="Times New Roman" panose="02020603050405020304" pitchFamily="18" charset="0"/>
                <a:sym typeface="+mn-ea"/>
              </a:rPr>
              <a:t>月</a:t>
            </a:r>
            <a:r>
              <a:rPr lang="en-US" altLang="zh-CN" sz="3600" b="1" dirty="0">
                <a:solidFill>
                  <a:srgbClr val="2F497E"/>
                </a:solidFill>
                <a:latin typeface="黑体" panose="02010609060101010101" pitchFamily="49" charset="-122"/>
                <a:ea typeface="黑体" panose="02010609060101010101" pitchFamily="49" charset="-122"/>
                <a:cs typeface="Times New Roman" panose="02020603050405020304" pitchFamily="18" charset="0"/>
                <a:sym typeface="+mn-ea"/>
              </a:rPr>
              <a:t>10</a:t>
            </a:r>
            <a:r>
              <a:rPr lang="zh-CN" altLang="en-US" sz="3600" b="1" dirty="0">
                <a:solidFill>
                  <a:srgbClr val="2F497E"/>
                </a:solidFill>
                <a:latin typeface="黑体" panose="02010609060101010101" pitchFamily="49" charset="-122"/>
                <a:ea typeface="黑体" panose="02010609060101010101" pitchFamily="49" charset="-122"/>
                <a:cs typeface="Times New Roman" panose="02020603050405020304" pitchFamily="18" charset="0"/>
                <a:sym typeface="+mn-ea"/>
              </a:rPr>
              <a:t>日</a:t>
            </a:r>
            <a:endParaRPr lang="en-US" altLang="zh-CN" sz="2400" b="1" dirty="0">
              <a:solidFill>
                <a:srgbClr val="2F497E"/>
              </a:solidFill>
              <a:latin typeface="黑体" panose="02010609060101010101" pitchFamily="49" charset="-122"/>
              <a:ea typeface="黑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a:extLst>
              <a:ext uri="{FF2B5EF4-FFF2-40B4-BE49-F238E27FC236}">
                <a16:creationId xmlns:a16="http://schemas.microsoft.com/office/drawing/2014/main" id="{3F7DA3E7-810A-41D9-B098-070801551029}"/>
              </a:ext>
            </a:extLst>
          </p:cNvPr>
          <p:cNvSpPr>
            <a:spLocks noGrp="1" noChangeArrowheads="1"/>
          </p:cNvSpPr>
          <p:nvPr>
            <p:ph type="title"/>
          </p:nvPr>
        </p:nvSpPr>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The application of social graph</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1379" name="内容占位符 2">
            <a:extLst>
              <a:ext uri="{FF2B5EF4-FFF2-40B4-BE49-F238E27FC236}">
                <a16:creationId xmlns:a16="http://schemas.microsoft.com/office/drawing/2014/main" id="{10A7B8BF-1719-4ABA-A287-D1FACA7466CE}"/>
              </a:ext>
            </a:extLst>
          </p:cNvPr>
          <p:cNvSpPr>
            <a:spLocks noGrp="1" noChangeArrowheads="1"/>
          </p:cNvSpPr>
          <p:nvPr>
            <p:ph idx="1"/>
          </p:nvPr>
        </p:nvSpPr>
        <p:spPr/>
        <p:txBody>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Build a social graph from social network systems</a:t>
            </a:r>
          </a:p>
        </p:txBody>
      </p:sp>
      <p:grpSp>
        <p:nvGrpSpPr>
          <p:cNvPr id="101380" name="组合 2">
            <a:extLst>
              <a:ext uri="{FF2B5EF4-FFF2-40B4-BE49-F238E27FC236}">
                <a16:creationId xmlns:a16="http://schemas.microsoft.com/office/drawing/2014/main" id="{979249A0-BA33-485E-878E-5C6DC238F7D2}"/>
              </a:ext>
            </a:extLst>
          </p:cNvPr>
          <p:cNvGrpSpPr>
            <a:grpSpLocks/>
          </p:cNvGrpSpPr>
          <p:nvPr/>
        </p:nvGrpSpPr>
        <p:grpSpPr bwMode="auto">
          <a:xfrm>
            <a:off x="2418218" y="1998662"/>
            <a:ext cx="6268582" cy="4330927"/>
            <a:chOff x="1716507" y="2951747"/>
            <a:chExt cx="4447986" cy="3505200"/>
          </a:xfrm>
        </p:grpSpPr>
        <p:pic>
          <p:nvPicPr>
            <p:cNvPr id="101382" name="Picture 2">
              <a:extLst>
                <a:ext uri="{FF2B5EF4-FFF2-40B4-BE49-F238E27FC236}">
                  <a16:creationId xmlns:a16="http://schemas.microsoft.com/office/drawing/2014/main" id="{86948748-D506-4B4C-B84F-DADF4F6E8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28" t="31726" r="24886"/>
            <a:stretch>
              <a:fillRect/>
            </a:stretch>
          </p:blipFill>
          <p:spPr bwMode="auto">
            <a:xfrm>
              <a:off x="1716507" y="3112168"/>
              <a:ext cx="4447986" cy="334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圆角矩形 8">
              <a:extLst>
                <a:ext uri="{FF2B5EF4-FFF2-40B4-BE49-F238E27FC236}">
                  <a16:creationId xmlns:a16="http://schemas.microsoft.com/office/drawing/2014/main" id="{8FA2F541-6F29-4B58-959F-AB7AD98FF8B0}"/>
                </a:ext>
              </a:extLst>
            </p:cNvPr>
            <p:cNvSpPr/>
            <p:nvPr/>
          </p:nvSpPr>
          <p:spPr bwMode="auto">
            <a:xfrm>
              <a:off x="3337275" y="4688472"/>
              <a:ext cx="1330268" cy="252412"/>
            </a:xfrm>
            <a:prstGeom prst="roundRect">
              <a:avLst/>
            </a:prstGeom>
            <a:solidFill>
              <a:schemeClr val="accent6">
                <a:lumMod val="60000"/>
                <a:lumOff val="40000"/>
              </a:schemeClr>
            </a:solidFill>
            <a:ln w="25400" cap="flat" cmpd="sng" algn="ctr">
              <a:solidFill>
                <a:schemeClr val="accent6">
                  <a:lumMod val="60000"/>
                  <a:lumOff val="40000"/>
                </a:schemeClr>
              </a:solidFill>
              <a:prstDash val="solid"/>
              <a:round/>
              <a:headEnd type="none" w="med" len="med"/>
              <a:tailEnd type="stealth" w="lg" len="lg"/>
            </a:ln>
            <a:effectLst/>
          </p:spPr>
          <p:txBody>
            <a:bodyPr lIns="45720" rIns="45720"/>
            <a:lstStyle/>
            <a:p>
              <a:pPr algn="ctr" eaLnBrk="1" hangingPunct="1">
                <a:spcBef>
                  <a:spcPct val="50000"/>
                </a:spcBef>
                <a:defRPr/>
              </a:pPr>
              <a:r>
                <a:rPr lang="en-US" altLang="zh-CN" sz="1600">
                  <a:solidFill>
                    <a:schemeClr val="bg1"/>
                  </a:solidFill>
                  <a:latin typeface="Times New Roman" panose="02020603050405020304" pitchFamily="18" charset="0"/>
                  <a:ea typeface="宋体" pitchFamily="2" charset="-122"/>
                  <a:cs typeface="Times New Roman" panose="02020603050405020304" pitchFamily="18" charset="0"/>
                </a:rPr>
                <a:t>Jiawei Han</a:t>
              </a:r>
              <a:endParaRPr lang="zh-CN" altLang="en-US" sz="160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101384" name="圆角矩形 9">
              <a:extLst>
                <a:ext uri="{FF2B5EF4-FFF2-40B4-BE49-F238E27FC236}">
                  <a16:creationId xmlns:a16="http://schemas.microsoft.com/office/drawing/2014/main" id="{DBD83767-6DA3-4831-9CAE-1E9F32D43C62}"/>
                </a:ext>
              </a:extLst>
            </p:cNvPr>
            <p:cNvSpPr>
              <a:spLocks noChangeArrowheads="1"/>
            </p:cNvSpPr>
            <p:nvPr/>
          </p:nvSpPr>
          <p:spPr bwMode="auto">
            <a:xfrm>
              <a:off x="3208421" y="3866146"/>
              <a:ext cx="1235242" cy="336885"/>
            </a:xfrm>
            <a:prstGeom prst="roundRect">
              <a:avLst>
                <a:gd name="adj" fmla="val 16667"/>
              </a:avLst>
            </a:prstGeom>
            <a:solidFill>
              <a:srgbClr val="00B050"/>
            </a:solidFill>
            <a:ln w="25400" algn="ctr">
              <a:solidFill>
                <a:srgbClr val="00B050"/>
              </a:solidFill>
              <a:round/>
              <a:headEnd/>
              <a:tailEnd type="stealth" w="lg" len="lg"/>
            </a:ln>
          </p:spPr>
          <p:txBody>
            <a:bodyPr lIns="45720" rIns="45720"/>
            <a:lstStyle>
              <a:lvl1pPr>
                <a:spcBef>
                  <a:spcPct val="50000"/>
                </a:spcBef>
                <a:buClr>
                  <a:srgbClr val="000099"/>
                </a:buClr>
                <a:buSzPct val="90000"/>
                <a:buFont typeface="Wingdings" panose="05000000000000000000" pitchFamily="2" charset="2"/>
                <a:buChar char="q"/>
                <a:defRPr sz="3200" b="1">
                  <a:solidFill>
                    <a:srgbClr val="000099"/>
                  </a:solidFill>
                  <a:latin typeface="Times New Roman" panose="02020603050405020304" pitchFamily="18" charset="0"/>
                </a:defRPr>
              </a:lvl1pPr>
              <a:lvl2pPr marL="742950" indent="-285750">
                <a:spcBef>
                  <a:spcPct val="20000"/>
                </a:spcBef>
                <a:buClr>
                  <a:srgbClr val="FF3300"/>
                </a:buClr>
                <a:buSzPct val="90000"/>
                <a:buFont typeface="Wingdings" panose="05000000000000000000" pitchFamily="2" charset="2"/>
                <a:buChar char="v"/>
                <a:defRPr sz="2800" b="1">
                  <a:solidFill>
                    <a:srgbClr val="FF3300"/>
                  </a:solidFill>
                  <a:latin typeface="Times New Roman" panose="02020603050405020304" pitchFamily="18" charset="0"/>
                </a:defRPr>
              </a:lvl2pPr>
              <a:lvl3pPr marL="1143000" indent="-228600">
                <a:lnSpc>
                  <a:spcPct val="90000"/>
                </a:lnSpc>
                <a:spcBef>
                  <a:spcPct val="20000"/>
                </a:spcBef>
                <a:buSzPct val="100000"/>
                <a:buFont typeface="Monotype Sorts" pitchFamily="2" charset="2"/>
                <a:buChar char="u"/>
                <a:defRPr sz="2400" b="1" i="1">
                  <a:solidFill>
                    <a:srgbClr val="008000"/>
                  </a:solidFill>
                  <a:latin typeface="Times New Roman" panose="02020603050405020304" pitchFamily="18" charset="0"/>
                </a:defRPr>
              </a:lvl3pPr>
              <a:lvl4pPr marL="1600200" indent="-228600">
                <a:spcBef>
                  <a:spcPct val="20000"/>
                </a:spcBef>
                <a:buSzPct val="90000"/>
                <a:buChar char="o"/>
                <a:defRPr sz="2000" b="1">
                  <a:solidFill>
                    <a:srgbClr val="0000FF"/>
                  </a:solidFill>
                  <a:latin typeface="Arial" panose="020B0604020202020204" pitchFamily="34" charset="0"/>
                </a:defRPr>
              </a:lvl4pPr>
              <a:lvl5pPr marL="2057400" indent="-228600">
                <a:lnSpc>
                  <a:spcPct val="90000"/>
                </a:lnSpc>
                <a:spcBef>
                  <a:spcPct val="30000"/>
                </a:spcBef>
                <a:buSzPct val="100000"/>
                <a:buChar char="–"/>
                <a:defRPr>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9pPr>
            </a:lstStyle>
            <a:p>
              <a:pPr algn="ctr" eaLnBrk="1" hangingPunct="1">
                <a:buClrTx/>
                <a:buSzTx/>
                <a:buFontTx/>
                <a:buNone/>
              </a:pPr>
              <a:r>
                <a:rPr lang="en-US" altLang="zh-CN" sz="1600">
                  <a:solidFill>
                    <a:schemeClr val="bg1"/>
                  </a:solidFill>
                  <a:ea typeface="宋体" panose="02010600030101010101" pitchFamily="2" charset="-122"/>
                  <a:cs typeface="Times New Roman" panose="02020603050405020304" pitchFamily="18" charset="0"/>
                </a:rPr>
                <a:t>Xiaoli Wang</a:t>
              </a:r>
              <a:endParaRPr lang="zh-CN" altLang="en-US" sz="1600">
                <a:solidFill>
                  <a:schemeClr val="bg1"/>
                </a:solidFill>
                <a:ea typeface="宋体" panose="02010600030101010101" pitchFamily="2" charset="-122"/>
                <a:cs typeface="Times New Roman" panose="02020603050405020304" pitchFamily="18" charset="0"/>
              </a:endParaRPr>
            </a:p>
          </p:txBody>
        </p:sp>
        <p:sp>
          <p:nvSpPr>
            <p:cNvPr id="101385" name="椭圆 10">
              <a:extLst>
                <a:ext uri="{FF2B5EF4-FFF2-40B4-BE49-F238E27FC236}">
                  <a16:creationId xmlns:a16="http://schemas.microsoft.com/office/drawing/2014/main" id="{724F2E58-6774-48B4-8EDA-473D7E435FFC}"/>
                </a:ext>
              </a:extLst>
            </p:cNvPr>
            <p:cNvSpPr>
              <a:spLocks noChangeArrowheads="1"/>
            </p:cNvSpPr>
            <p:nvPr/>
          </p:nvSpPr>
          <p:spPr bwMode="auto">
            <a:xfrm>
              <a:off x="4154905" y="2951747"/>
              <a:ext cx="1026695" cy="368969"/>
            </a:xfrm>
            <a:prstGeom prst="ellipse">
              <a:avLst/>
            </a:prstGeom>
            <a:solidFill>
              <a:srgbClr val="0070C0"/>
            </a:solidFill>
            <a:ln w="25400" algn="ctr">
              <a:solidFill>
                <a:srgbClr val="0070C0"/>
              </a:solidFill>
              <a:round/>
              <a:headEnd/>
              <a:tailEnd type="stealth" w="lg" len="lg"/>
            </a:ln>
          </p:spPr>
          <p:txBody>
            <a:bodyPr lIns="45720" rIns="45720"/>
            <a:lstStyle>
              <a:lvl1pPr>
                <a:spcBef>
                  <a:spcPct val="50000"/>
                </a:spcBef>
                <a:buClr>
                  <a:srgbClr val="000099"/>
                </a:buClr>
                <a:buSzPct val="90000"/>
                <a:buFont typeface="Wingdings" panose="05000000000000000000" pitchFamily="2" charset="2"/>
                <a:buChar char="q"/>
                <a:defRPr sz="3200" b="1">
                  <a:solidFill>
                    <a:srgbClr val="000099"/>
                  </a:solidFill>
                  <a:latin typeface="Times New Roman" panose="02020603050405020304" pitchFamily="18" charset="0"/>
                </a:defRPr>
              </a:lvl1pPr>
              <a:lvl2pPr marL="742950" indent="-285750">
                <a:spcBef>
                  <a:spcPct val="20000"/>
                </a:spcBef>
                <a:buClr>
                  <a:srgbClr val="FF3300"/>
                </a:buClr>
                <a:buSzPct val="90000"/>
                <a:buFont typeface="Wingdings" panose="05000000000000000000" pitchFamily="2" charset="2"/>
                <a:buChar char="v"/>
                <a:defRPr sz="2800" b="1">
                  <a:solidFill>
                    <a:srgbClr val="FF3300"/>
                  </a:solidFill>
                  <a:latin typeface="Times New Roman" panose="02020603050405020304" pitchFamily="18" charset="0"/>
                </a:defRPr>
              </a:lvl2pPr>
              <a:lvl3pPr marL="1143000" indent="-228600">
                <a:lnSpc>
                  <a:spcPct val="90000"/>
                </a:lnSpc>
                <a:spcBef>
                  <a:spcPct val="20000"/>
                </a:spcBef>
                <a:buSzPct val="100000"/>
                <a:buFont typeface="Monotype Sorts" pitchFamily="2" charset="2"/>
                <a:buChar char="u"/>
                <a:defRPr sz="2400" b="1" i="1">
                  <a:solidFill>
                    <a:srgbClr val="008000"/>
                  </a:solidFill>
                  <a:latin typeface="Times New Roman" panose="02020603050405020304" pitchFamily="18" charset="0"/>
                </a:defRPr>
              </a:lvl3pPr>
              <a:lvl4pPr marL="1600200" indent="-228600">
                <a:spcBef>
                  <a:spcPct val="20000"/>
                </a:spcBef>
                <a:buSzPct val="90000"/>
                <a:buChar char="o"/>
                <a:defRPr sz="2000" b="1">
                  <a:solidFill>
                    <a:srgbClr val="0000FF"/>
                  </a:solidFill>
                  <a:latin typeface="Arial" panose="020B0604020202020204" pitchFamily="34" charset="0"/>
                </a:defRPr>
              </a:lvl4pPr>
              <a:lvl5pPr marL="2057400" indent="-228600">
                <a:lnSpc>
                  <a:spcPct val="90000"/>
                </a:lnSpc>
                <a:spcBef>
                  <a:spcPct val="30000"/>
                </a:spcBef>
                <a:buSzPct val="100000"/>
                <a:buChar char="–"/>
                <a:defRPr>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9pPr>
            </a:lstStyle>
            <a:p>
              <a:pPr algn="ctr" eaLnBrk="1" hangingPunct="1">
                <a:buClrTx/>
                <a:buSzTx/>
                <a:buFontTx/>
                <a:buNone/>
              </a:pPr>
              <a:r>
                <a:rPr lang="en-US" altLang="zh-CN" sz="1800">
                  <a:solidFill>
                    <a:schemeClr val="bg1"/>
                  </a:solidFill>
                  <a:ea typeface="宋体" panose="02010600030101010101" pitchFamily="2" charset="-122"/>
                  <a:cs typeface="Times New Roman" panose="02020603050405020304" pitchFamily="18" charset="0"/>
                </a:rPr>
                <a:t>Tango</a:t>
              </a:r>
              <a:endParaRPr lang="zh-CN" altLang="en-US" sz="1800">
                <a:solidFill>
                  <a:schemeClr val="bg1"/>
                </a:solidFill>
                <a:ea typeface="宋体" panose="02010600030101010101" pitchFamily="2"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a:extLst>
              <a:ext uri="{FF2B5EF4-FFF2-40B4-BE49-F238E27FC236}">
                <a16:creationId xmlns:a16="http://schemas.microsoft.com/office/drawing/2014/main" id="{A20E10D5-F639-4D9E-A246-3AD18333D318}"/>
              </a:ext>
            </a:extLst>
          </p:cNvPr>
          <p:cNvSpPr>
            <a:spLocks noGrp="1" noChangeArrowheads="1"/>
          </p:cNvSpPr>
          <p:nvPr>
            <p:ph type="title"/>
          </p:nvPr>
        </p:nvSpPr>
        <p:spPr>
          <a:xfrm>
            <a:off x="907415" y="290830"/>
            <a:ext cx="8193042" cy="571500"/>
          </a:xfrm>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The application of social graph (Continued)</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3427" name="Picture 2">
            <a:extLst>
              <a:ext uri="{FF2B5EF4-FFF2-40B4-BE49-F238E27FC236}">
                <a16:creationId xmlns:a16="http://schemas.microsoft.com/office/drawing/2014/main" id="{D001D7E5-D525-4DF3-A73A-3D9969DA2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6" y="2462213"/>
            <a:ext cx="9874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428" name="组合 5">
            <a:extLst>
              <a:ext uri="{FF2B5EF4-FFF2-40B4-BE49-F238E27FC236}">
                <a16:creationId xmlns:a16="http://schemas.microsoft.com/office/drawing/2014/main" id="{7D11C9CB-3599-477D-B6B3-65A251FDA712}"/>
              </a:ext>
            </a:extLst>
          </p:cNvPr>
          <p:cNvGrpSpPr>
            <a:grpSpLocks/>
          </p:cNvGrpSpPr>
          <p:nvPr/>
        </p:nvGrpSpPr>
        <p:grpSpPr bwMode="auto">
          <a:xfrm>
            <a:off x="2973389" y="1058862"/>
            <a:ext cx="6327775" cy="3505200"/>
            <a:chOff x="1716506" y="2951747"/>
            <a:chExt cx="6327692" cy="3505200"/>
          </a:xfrm>
        </p:grpSpPr>
        <p:pic>
          <p:nvPicPr>
            <p:cNvPr id="103434" name="Picture 2">
              <a:extLst>
                <a:ext uri="{FF2B5EF4-FFF2-40B4-BE49-F238E27FC236}">
                  <a16:creationId xmlns:a16="http://schemas.microsoft.com/office/drawing/2014/main" id="{CD57B8DD-CACD-45D6-9952-BA1085D9C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28" t="31726"/>
            <a:stretch>
              <a:fillRect/>
            </a:stretch>
          </p:blipFill>
          <p:spPr bwMode="auto">
            <a:xfrm>
              <a:off x="1716506" y="3112168"/>
              <a:ext cx="6327692" cy="334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圆角矩形 7">
              <a:extLst>
                <a:ext uri="{FF2B5EF4-FFF2-40B4-BE49-F238E27FC236}">
                  <a16:creationId xmlns:a16="http://schemas.microsoft.com/office/drawing/2014/main" id="{83590B33-7D27-442C-9B35-D3B0C8F3096A}"/>
                </a:ext>
              </a:extLst>
            </p:cNvPr>
            <p:cNvSpPr/>
            <p:nvPr/>
          </p:nvSpPr>
          <p:spPr bwMode="auto">
            <a:xfrm>
              <a:off x="3337322" y="4688472"/>
              <a:ext cx="1330308" cy="252412"/>
            </a:xfrm>
            <a:prstGeom prst="roundRect">
              <a:avLst/>
            </a:prstGeom>
            <a:solidFill>
              <a:schemeClr val="accent6">
                <a:lumMod val="60000"/>
                <a:lumOff val="40000"/>
              </a:schemeClr>
            </a:solidFill>
            <a:ln w="25400" cap="flat" cmpd="sng" algn="ctr">
              <a:solidFill>
                <a:schemeClr val="accent6">
                  <a:lumMod val="60000"/>
                  <a:lumOff val="40000"/>
                </a:schemeClr>
              </a:solidFill>
              <a:prstDash val="solid"/>
              <a:round/>
              <a:headEnd type="none" w="med" len="med"/>
              <a:tailEnd type="stealth" w="lg" len="lg"/>
            </a:ln>
            <a:effectLst/>
          </p:spPr>
          <p:txBody>
            <a:bodyPr lIns="45720" rIns="45720"/>
            <a:lstStyle/>
            <a:p>
              <a:pPr algn="ctr" eaLnBrk="1" hangingPunct="1">
                <a:spcBef>
                  <a:spcPct val="50000"/>
                </a:spcBef>
                <a:defRPr/>
              </a:pPr>
              <a:r>
                <a:rPr lang="en-US" altLang="zh-CN" sz="1600">
                  <a:solidFill>
                    <a:schemeClr val="bg1"/>
                  </a:solidFill>
                  <a:latin typeface="Times New Roman" panose="02020603050405020304" pitchFamily="18" charset="0"/>
                  <a:ea typeface="宋体" pitchFamily="2" charset="-122"/>
                  <a:cs typeface="Times New Roman" panose="02020603050405020304" pitchFamily="18" charset="0"/>
                </a:rPr>
                <a:t>Jiawei Han</a:t>
              </a:r>
              <a:endParaRPr lang="zh-CN" altLang="en-US" sz="160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103436" name="圆角矩形 8">
              <a:extLst>
                <a:ext uri="{FF2B5EF4-FFF2-40B4-BE49-F238E27FC236}">
                  <a16:creationId xmlns:a16="http://schemas.microsoft.com/office/drawing/2014/main" id="{BC1A7DE6-9874-4CE5-843A-044F1418BA93}"/>
                </a:ext>
              </a:extLst>
            </p:cNvPr>
            <p:cNvSpPr>
              <a:spLocks noChangeArrowheads="1"/>
            </p:cNvSpPr>
            <p:nvPr/>
          </p:nvSpPr>
          <p:spPr bwMode="auto">
            <a:xfrm>
              <a:off x="3208421" y="3866146"/>
              <a:ext cx="1235242" cy="336885"/>
            </a:xfrm>
            <a:prstGeom prst="roundRect">
              <a:avLst>
                <a:gd name="adj" fmla="val 16667"/>
              </a:avLst>
            </a:prstGeom>
            <a:solidFill>
              <a:srgbClr val="00B050"/>
            </a:solidFill>
            <a:ln w="25400" algn="ctr">
              <a:solidFill>
                <a:srgbClr val="00B050"/>
              </a:solidFill>
              <a:round/>
              <a:headEnd/>
              <a:tailEnd type="stealth" w="lg" len="lg"/>
            </a:ln>
          </p:spPr>
          <p:txBody>
            <a:bodyPr lIns="45720" rIns="45720"/>
            <a:lstStyle>
              <a:lvl1pPr>
                <a:spcBef>
                  <a:spcPct val="50000"/>
                </a:spcBef>
                <a:buClr>
                  <a:srgbClr val="000099"/>
                </a:buClr>
                <a:buSzPct val="90000"/>
                <a:buFont typeface="Wingdings" panose="05000000000000000000" pitchFamily="2" charset="2"/>
                <a:buChar char="q"/>
                <a:defRPr sz="3200" b="1">
                  <a:solidFill>
                    <a:srgbClr val="000099"/>
                  </a:solidFill>
                  <a:latin typeface="Times New Roman" panose="02020603050405020304" pitchFamily="18" charset="0"/>
                </a:defRPr>
              </a:lvl1pPr>
              <a:lvl2pPr marL="742950" indent="-285750">
                <a:spcBef>
                  <a:spcPct val="20000"/>
                </a:spcBef>
                <a:buClr>
                  <a:srgbClr val="FF3300"/>
                </a:buClr>
                <a:buSzPct val="90000"/>
                <a:buFont typeface="Wingdings" panose="05000000000000000000" pitchFamily="2" charset="2"/>
                <a:buChar char="v"/>
                <a:defRPr sz="2800" b="1">
                  <a:solidFill>
                    <a:srgbClr val="FF3300"/>
                  </a:solidFill>
                  <a:latin typeface="Times New Roman" panose="02020603050405020304" pitchFamily="18" charset="0"/>
                </a:defRPr>
              </a:lvl2pPr>
              <a:lvl3pPr marL="1143000" indent="-228600">
                <a:lnSpc>
                  <a:spcPct val="90000"/>
                </a:lnSpc>
                <a:spcBef>
                  <a:spcPct val="20000"/>
                </a:spcBef>
                <a:buSzPct val="100000"/>
                <a:buFont typeface="Monotype Sorts" pitchFamily="2" charset="2"/>
                <a:buChar char="u"/>
                <a:defRPr sz="2400" b="1" i="1">
                  <a:solidFill>
                    <a:srgbClr val="008000"/>
                  </a:solidFill>
                  <a:latin typeface="Times New Roman" panose="02020603050405020304" pitchFamily="18" charset="0"/>
                </a:defRPr>
              </a:lvl3pPr>
              <a:lvl4pPr marL="1600200" indent="-228600">
                <a:spcBef>
                  <a:spcPct val="20000"/>
                </a:spcBef>
                <a:buSzPct val="90000"/>
                <a:buChar char="o"/>
                <a:defRPr sz="2000" b="1">
                  <a:solidFill>
                    <a:srgbClr val="0000FF"/>
                  </a:solidFill>
                  <a:latin typeface="Arial" panose="020B0604020202020204" pitchFamily="34" charset="0"/>
                </a:defRPr>
              </a:lvl4pPr>
              <a:lvl5pPr marL="2057400" indent="-228600">
                <a:lnSpc>
                  <a:spcPct val="90000"/>
                </a:lnSpc>
                <a:spcBef>
                  <a:spcPct val="30000"/>
                </a:spcBef>
                <a:buSzPct val="100000"/>
                <a:buChar char="–"/>
                <a:defRPr>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9pPr>
            </a:lstStyle>
            <a:p>
              <a:pPr algn="ctr" eaLnBrk="1" hangingPunct="1">
                <a:buClrTx/>
                <a:buSzTx/>
                <a:buFontTx/>
                <a:buNone/>
              </a:pPr>
              <a:r>
                <a:rPr lang="en-US" altLang="zh-CN" sz="1600">
                  <a:solidFill>
                    <a:schemeClr val="bg1"/>
                  </a:solidFill>
                  <a:ea typeface="宋体" panose="02010600030101010101" pitchFamily="2" charset="-122"/>
                  <a:cs typeface="Times New Roman" panose="02020603050405020304" pitchFamily="18" charset="0"/>
                </a:rPr>
                <a:t>Xiaoli Wang</a:t>
              </a:r>
              <a:endParaRPr lang="zh-CN" altLang="en-US" sz="1600">
                <a:solidFill>
                  <a:schemeClr val="bg1"/>
                </a:solidFill>
                <a:ea typeface="宋体" panose="02010600030101010101" pitchFamily="2" charset="-122"/>
                <a:cs typeface="Times New Roman" panose="02020603050405020304" pitchFamily="18" charset="0"/>
              </a:endParaRPr>
            </a:p>
          </p:txBody>
        </p:sp>
        <p:sp>
          <p:nvSpPr>
            <p:cNvPr id="103437" name="椭圆 9">
              <a:extLst>
                <a:ext uri="{FF2B5EF4-FFF2-40B4-BE49-F238E27FC236}">
                  <a16:creationId xmlns:a16="http://schemas.microsoft.com/office/drawing/2014/main" id="{536049BB-B536-4ED8-BAE6-BAC711C5BBD8}"/>
                </a:ext>
              </a:extLst>
            </p:cNvPr>
            <p:cNvSpPr>
              <a:spLocks noChangeArrowheads="1"/>
            </p:cNvSpPr>
            <p:nvPr/>
          </p:nvSpPr>
          <p:spPr bwMode="auto">
            <a:xfrm>
              <a:off x="4154905" y="2951747"/>
              <a:ext cx="1026695" cy="368969"/>
            </a:xfrm>
            <a:prstGeom prst="ellipse">
              <a:avLst/>
            </a:prstGeom>
            <a:solidFill>
              <a:srgbClr val="0070C0"/>
            </a:solidFill>
            <a:ln w="25400" algn="ctr">
              <a:solidFill>
                <a:srgbClr val="0070C0"/>
              </a:solidFill>
              <a:round/>
              <a:headEnd/>
              <a:tailEnd type="stealth" w="lg" len="lg"/>
            </a:ln>
          </p:spPr>
          <p:txBody>
            <a:bodyPr lIns="45720" rIns="45720"/>
            <a:lstStyle>
              <a:lvl1pPr>
                <a:spcBef>
                  <a:spcPct val="50000"/>
                </a:spcBef>
                <a:buClr>
                  <a:srgbClr val="000099"/>
                </a:buClr>
                <a:buSzPct val="90000"/>
                <a:buFont typeface="Wingdings" panose="05000000000000000000" pitchFamily="2" charset="2"/>
                <a:buChar char="q"/>
                <a:defRPr sz="3200" b="1">
                  <a:solidFill>
                    <a:srgbClr val="000099"/>
                  </a:solidFill>
                  <a:latin typeface="Times New Roman" panose="02020603050405020304" pitchFamily="18" charset="0"/>
                </a:defRPr>
              </a:lvl1pPr>
              <a:lvl2pPr marL="742950" indent="-285750">
                <a:spcBef>
                  <a:spcPct val="20000"/>
                </a:spcBef>
                <a:buClr>
                  <a:srgbClr val="FF3300"/>
                </a:buClr>
                <a:buSzPct val="90000"/>
                <a:buFont typeface="Wingdings" panose="05000000000000000000" pitchFamily="2" charset="2"/>
                <a:buChar char="v"/>
                <a:defRPr sz="2800" b="1">
                  <a:solidFill>
                    <a:srgbClr val="FF3300"/>
                  </a:solidFill>
                  <a:latin typeface="Times New Roman" panose="02020603050405020304" pitchFamily="18" charset="0"/>
                </a:defRPr>
              </a:lvl2pPr>
              <a:lvl3pPr marL="1143000" indent="-228600">
                <a:lnSpc>
                  <a:spcPct val="90000"/>
                </a:lnSpc>
                <a:spcBef>
                  <a:spcPct val="20000"/>
                </a:spcBef>
                <a:buSzPct val="100000"/>
                <a:buFont typeface="Monotype Sorts" pitchFamily="2" charset="2"/>
                <a:buChar char="u"/>
                <a:defRPr sz="2400" b="1" i="1">
                  <a:solidFill>
                    <a:srgbClr val="008000"/>
                  </a:solidFill>
                  <a:latin typeface="Times New Roman" panose="02020603050405020304" pitchFamily="18" charset="0"/>
                </a:defRPr>
              </a:lvl3pPr>
              <a:lvl4pPr marL="1600200" indent="-228600">
                <a:spcBef>
                  <a:spcPct val="20000"/>
                </a:spcBef>
                <a:buSzPct val="90000"/>
                <a:buChar char="o"/>
                <a:defRPr sz="2000" b="1">
                  <a:solidFill>
                    <a:srgbClr val="0000FF"/>
                  </a:solidFill>
                  <a:latin typeface="Arial" panose="020B0604020202020204" pitchFamily="34" charset="0"/>
                </a:defRPr>
              </a:lvl4pPr>
              <a:lvl5pPr marL="2057400" indent="-228600">
                <a:lnSpc>
                  <a:spcPct val="90000"/>
                </a:lnSpc>
                <a:spcBef>
                  <a:spcPct val="30000"/>
                </a:spcBef>
                <a:buSzPct val="100000"/>
                <a:buChar char="–"/>
                <a:defRPr>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9pPr>
            </a:lstStyle>
            <a:p>
              <a:pPr algn="ctr" eaLnBrk="1" hangingPunct="1">
                <a:buClrTx/>
                <a:buSzTx/>
                <a:buFontTx/>
                <a:buNone/>
              </a:pPr>
              <a:r>
                <a:rPr lang="en-US" altLang="zh-CN" sz="1800">
                  <a:solidFill>
                    <a:schemeClr val="bg1"/>
                  </a:solidFill>
                  <a:ea typeface="宋体" panose="02010600030101010101" pitchFamily="2" charset="-122"/>
                  <a:cs typeface="Times New Roman" panose="02020603050405020304" pitchFamily="18" charset="0"/>
                </a:rPr>
                <a:t>Tango</a:t>
              </a:r>
              <a:endParaRPr lang="zh-CN" altLang="en-US" sz="1800">
                <a:solidFill>
                  <a:schemeClr val="bg1"/>
                </a:solidFill>
                <a:ea typeface="宋体" panose="02010600030101010101" pitchFamily="2" charset="-122"/>
                <a:cs typeface="Times New Roman" panose="02020603050405020304" pitchFamily="18" charset="0"/>
              </a:endParaRPr>
            </a:p>
          </p:txBody>
        </p:sp>
      </p:grpSp>
      <p:cxnSp>
        <p:nvCxnSpPr>
          <p:cNvPr id="11" name="直接箭头连接符 10">
            <a:extLst>
              <a:ext uri="{FF2B5EF4-FFF2-40B4-BE49-F238E27FC236}">
                <a16:creationId xmlns:a16="http://schemas.microsoft.com/office/drawing/2014/main" id="{14281C36-7626-414B-ACE0-5C336BDE9545}"/>
              </a:ext>
            </a:extLst>
          </p:cNvPr>
          <p:cNvCxnSpPr>
            <a:endCxn id="103437" idx="2"/>
          </p:cNvCxnSpPr>
          <p:nvPr/>
        </p:nvCxnSpPr>
        <p:spPr bwMode="auto">
          <a:xfrm flipV="1">
            <a:off x="1970088" y="1244599"/>
            <a:ext cx="3441700" cy="1066800"/>
          </a:xfrm>
          <a:prstGeom prst="straightConnector1">
            <a:avLst/>
          </a:prstGeom>
          <a:ln w="57150">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03430" name="Picture 4" descr="Description: Description: Description: Description: Description: Description: Description: Description: Description: Description: Description: Description: Description: Description: Description: Description: Description: Description: C:\hanj\10\www\hanj\images\hanj_tour.jpg">
            <a:extLst>
              <a:ext uri="{FF2B5EF4-FFF2-40B4-BE49-F238E27FC236}">
                <a16:creationId xmlns:a16="http://schemas.microsoft.com/office/drawing/2014/main" id="{03739BBB-F2CF-4B1C-9370-BAE4E37A3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3475" y="809624"/>
            <a:ext cx="858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箭头连接符 12">
            <a:extLst>
              <a:ext uri="{FF2B5EF4-FFF2-40B4-BE49-F238E27FC236}">
                <a16:creationId xmlns:a16="http://schemas.microsoft.com/office/drawing/2014/main" id="{6634F2F7-BA5E-4901-99BD-E0C543A12597}"/>
              </a:ext>
            </a:extLst>
          </p:cNvPr>
          <p:cNvCxnSpPr>
            <a:endCxn id="8" idx="3"/>
          </p:cNvCxnSpPr>
          <p:nvPr/>
        </p:nvCxnSpPr>
        <p:spPr bwMode="auto">
          <a:xfrm flipH="1">
            <a:off x="5926139" y="1058863"/>
            <a:ext cx="2827337" cy="1863725"/>
          </a:xfrm>
          <a:prstGeom prst="straightConnector1">
            <a:avLst/>
          </a:prstGeom>
          <a:ln w="57150">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4" name="Picture 2">
            <a:extLst>
              <a:ext uri="{FF2B5EF4-FFF2-40B4-BE49-F238E27FC236}">
                <a16:creationId xmlns:a16="http://schemas.microsoft.com/office/drawing/2014/main" id="{F590D450-46EA-4F59-A9EE-D37111ED8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423535"/>
            <a:ext cx="9874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Description: Description: Description: Description: Description: Description: Description: Description: Description: Description: Description: Description: Description: Description: Description: Description: Description: Description: C:\hanj\10\www\hanj\images\hanj_tour.jpg">
            <a:extLst>
              <a:ext uri="{FF2B5EF4-FFF2-40B4-BE49-F238E27FC236}">
                <a16:creationId xmlns:a16="http://schemas.microsoft.com/office/drawing/2014/main" id="{3FDB8376-FFF5-4033-B3DA-A369CF11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870" y="4724482"/>
            <a:ext cx="858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D0E86071-6007-45B5-A6E8-B48B271658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936" y="4724482"/>
            <a:ext cx="12700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www.comp.nus.edu.sg/~atung/album/South%20Africa/Chapman%20Drive/DSCN5399.JPG">
            <a:extLst>
              <a:ext uri="{FF2B5EF4-FFF2-40B4-BE49-F238E27FC236}">
                <a16:creationId xmlns:a16="http://schemas.microsoft.com/office/drawing/2014/main" id="{34B8267D-DC7E-4D82-85B1-7E270C551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018" t="40741" r="11873" b="12411"/>
          <a:stretch>
            <a:fillRect/>
          </a:stretch>
        </p:blipFill>
        <p:spPr bwMode="auto">
          <a:xfrm>
            <a:off x="6721556" y="5612207"/>
            <a:ext cx="1027113"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直接箭头连接符 7">
            <a:extLst>
              <a:ext uri="{FF2B5EF4-FFF2-40B4-BE49-F238E27FC236}">
                <a16:creationId xmlns:a16="http://schemas.microsoft.com/office/drawing/2014/main" id="{0D1FE27F-D562-44C8-B75D-DFA4DE2470BC}"/>
              </a:ext>
            </a:extLst>
          </p:cNvPr>
          <p:cNvCxnSpPr>
            <a:cxnSpLocks noChangeShapeType="1"/>
            <a:stCxn id="14" idx="3"/>
            <a:endCxn id="16" idx="1"/>
          </p:cNvCxnSpPr>
          <p:nvPr/>
        </p:nvCxnSpPr>
        <p:spPr bwMode="auto">
          <a:xfrm flipV="1">
            <a:off x="2463800" y="5234864"/>
            <a:ext cx="1270136" cy="672065"/>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8">
            <a:extLst>
              <a:ext uri="{FF2B5EF4-FFF2-40B4-BE49-F238E27FC236}">
                <a16:creationId xmlns:a16="http://schemas.microsoft.com/office/drawing/2014/main" id="{E4AB51D7-9FE2-4DA1-B8D6-79001A6E7B63}"/>
              </a:ext>
            </a:extLst>
          </p:cNvPr>
          <p:cNvCxnSpPr>
            <a:cxnSpLocks noChangeShapeType="1"/>
            <a:stCxn id="16" idx="3"/>
            <a:endCxn id="17" idx="0"/>
          </p:cNvCxnSpPr>
          <p:nvPr/>
        </p:nvCxnSpPr>
        <p:spPr bwMode="auto">
          <a:xfrm>
            <a:off x="5003936" y="5234864"/>
            <a:ext cx="2231177" cy="377343"/>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9">
            <a:extLst>
              <a:ext uri="{FF2B5EF4-FFF2-40B4-BE49-F238E27FC236}">
                <a16:creationId xmlns:a16="http://schemas.microsoft.com/office/drawing/2014/main" id="{F6D3C080-2727-450F-8202-A29BD3BF83FC}"/>
              </a:ext>
            </a:extLst>
          </p:cNvPr>
          <p:cNvCxnSpPr>
            <a:cxnSpLocks noChangeShapeType="1"/>
            <a:stCxn id="17" idx="0"/>
            <a:endCxn id="15" idx="1"/>
          </p:cNvCxnSpPr>
          <p:nvPr/>
        </p:nvCxnSpPr>
        <p:spPr bwMode="auto">
          <a:xfrm flipV="1">
            <a:off x="7235113" y="5315032"/>
            <a:ext cx="1801757" cy="297175"/>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22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a:extLst>
              <a:ext uri="{FF2B5EF4-FFF2-40B4-BE49-F238E27FC236}">
                <a16:creationId xmlns:a16="http://schemas.microsoft.com/office/drawing/2014/main" id="{F9660254-85FE-457F-94E9-CE6BD1BEB49F}"/>
              </a:ext>
            </a:extLst>
          </p:cNvPr>
          <p:cNvSpPr>
            <a:spLocks noGrp="1" noChangeArrowheads="1"/>
          </p:cNvSpPr>
          <p:nvPr>
            <p:ph type="title"/>
          </p:nvPr>
        </p:nvSpPr>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Two questions to be answered</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3" name="内容占位符 2">
            <a:extLst>
              <a:ext uri="{FF2B5EF4-FFF2-40B4-BE49-F238E27FC236}">
                <a16:creationId xmlns:a16="http://schemas.microsoft.com/office/drawing/2014/main" id="{5B6AA7C3-75B0-4698-B84F-A39584683E89}"/>
              </a:ext>
            </a:extLst>
          </p:cNvPr>
          <p:cNvSpPr>
            <a:spLocks noGrp="1" noChangeArrowheads="1"/>
          </p:cNvSpPr>
          <p:nvPr>
            <p:ph idx="1"/>
          </p:nvPr>
        </p:nvSpPr>
        <p:spPr>
          <a:xfrm>
            <a:off x="1122363" y="3042558"/>
            <a:ext cx="9023122" cy="1792062"/>
          </a:xfrm>
        </p:spPr>
        <p:txBody>
          <a:bodyPr>
            <a:normAutofit/>
          </a:bodyPr>
          <a:lstStyle/>
          <a:p>
            <a:pPr marL="0" indent="0" algn="ctr">
              <a:buNone/>
            </a:pP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What is graph?</a:t>
            </a:r>
          </a:p>
          <a:p>
            <a:pPr marL="0" indent="0" algn="ctr">
              <a:buNone/>
            </a:pPr>
            <a:r>
              <a:rPr lang="en-US"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What is social graph</a:t>
            </a: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36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20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b="1" dirty="0">
                <a:latin typeface="Times New Roman" panose="02020603050405020304" pitchFamily="18" charset="0"/>
                <a:cs typeface="Times New Roman" panose="02020603050405020304" pitchFamily="18" charset="0"/>
              </a:rPr>
              <a:t>Graphs and Graph Models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Introduction to Graphs</a:t>
            </a:r>
          </a:p>
          <a:p>
            <a:r>
              <a:rPr lang="en-US" dirty="0">
                <a:latin typeface="Times New Roman" panose="02020603050405020304" pitchFamily="18" charset="0"/>
                <a:cs typeface="Times New Roman" panose="02020603050405020304" pitchFamily="18" charset="0"/>
              </a:rPr>
              <a:t>Graph Taxonomy</a:t>
            </a:r>
          </a:p>
          <a:p>
            <a:r>
              <a:rPr lang="en-US" dirty="0">
                <a:latin typeface="Times New Roman" panose="02020603050405020304" pitchFamily="18" charset="0"/>
                <a:cs typeface="Times New Roman" panose="02020603050405020304" pitchFamily="18" charset="0"/>
              </a:rPr>
              <a:t>Graph Models</a:t>
            </a:r>
          </a:p>
        </p:txBody>
      </p:sp>
      <p:sp>
        <p:nvSpPr>
          <p:cNvPr id="4" name="灯片编号占位符 3">
            <a:extLst>
              <a:ext uri="{FF2B5EF4-FFF2-40B4-BE49-F238E27FC236}">
                <a16:creationId xmlns:a16="http://schemas.microsoft.com/office/drawing/2014/main" id="{4359033B-EF7C-43AE-84E4-26D4DBB835DA}"/>
              </a:ext>
            </a:extLst>
          </p:cNvPr>
          <p:cNvSpPr>
            <a:spLocks noGrp="1"/>
          </p:cNvSpPr>
          <p:nvPr>
            <p:ph type="sldNum" sz="quarter" idx="12"/>
          </p:nvPr>
        </p:nvSpPr>
        <p:spPr/>
        <p:txBody>
          <a:bodyPr/>
          <a:lstStyle/>
          <a:p>
            <a:fld id="{1D48173F-29F5-4F80-B3DF-496932BE8A19}" type="slidenum">
              <a:rPr lang="zh-CN" altLang="en-US" smtClean="0"/>
              <a:t>13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7245985"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3200" b="1" dirty="0">
                <a:latin typeface="Times New Roman" panose="02020603050405020304" pitchFamily="18" charset="0"/>
                <a:cs typeface="Times New Roman" panose="02020603050405020304" pitchFamily="18" charset="0"/>
              </a:rPr>
              <a:t>Graphs</a:t>
            </a:r>
            <a:endParaRPr lang="en-US" sz="32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p:txBody>
          <a:bodyPr>
            <a:normAutofit/>
          </a:bodyPr>
          <a:lstStyle/>
          <a:p>
            <a:r>
              <a:rPr lang="en-US" altLang="zh-CN" b="1" dirty="0">
                <a:latin typeface="Times New Roman" panose="02020603050405020304" pitchFamily="18" charset="0"/>
                <a:cs typeface="Times New Roman" panose="02020603050405020304" pitchFamily="18" charset="0"/>
              </a:rPr>
              <a:t>Definition</a:t>
            </a:r>
          </a:p>
          <a:p>
            <a:pPr lvl="1"/>
            <a:r>
              <a:rPr lang="en-US" altLang="zh-CN" dirty="0">
                <a:latin typeface="Times New Roman" panose="02020603050405020304" pitchFamily="18" charset="0"/>
                <a:cs typeface="Times New Roman" panose="02020603050405020304" pitchFamily="18" charset="0"/>
              </a:rPr>
              <a:t>A </a:t>
            </a:r>
            <a:r>
              <a:rPr lang="en-US" altLang="zh-CN" i="1" dirty="0">
                <a:solidFill>
                  <a:srgbClr val="C00000"/>
                </a:solidFill>
                <a:latin typeface="Times New Roman" panose="02020603050405020304" pitchFamily="18" charset="0"/>
                <a:cs typeface="Times New Roman" panose="02020603050405020304" pitchFamily="18" charset="0"/>
              </a:rPr>
              <a:t>graph</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G = </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V, E</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consists of </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 nonempty set </a:t>
            </a:r>
            <a:r>
              <a:rPr lang="en-US" altLang="zh-CN" i="1" dirty="0">
                <a:latin typeface="Times New Roman" panose="02020603050405020304" pitchFamily="18" charset="0"/>
                <a:cs typeface="Times New Roman" panose="02020603050405020304" pitchFamily="18" charset="0"/>
              </a:rPr>
              <a:t>V</a:t>
            </a:r>
            <a:r>
              <a:rPr lang="en-US" altLang="zh-CN" dirty="0">
                <a:latin typeface="Times New Roman" panose="02020603050405020304" pitchFamily="18" charset="0"/>
                <a:cs typeface="Times New Roman" panose="02020603050405020304" pitchFamily="18" charset="0"/>
              </a:rPr>
              <a:t> of </a:t>
            </a:r>
            <a:r>
              <a:rPr lang="en-US" altLang="zh-CN" i="1" dirty="0">
                <a:solidFill>
                  <a:srgbClr val="C00000"/>
                </a:solidFill>
                <a:latin typeface="Times New Roman" panose="02020603050405020304" pitchFamily="18" charset="0"/>
                <a:cs typeface="Times New Roman" panose="02020603050405020304" pitchFamily="18" charset="0"/>
              </a:rPr>
              <a:t>vertices</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(or </a:t>
            </a:r>
            <a:r>
              <a:rPr lang="en-US" altLang="zh-CN" i="1" dirty="0">
                <a:solidFill>
                  <a:srgbClr val="C00000"/>
                </a:solidFill>
                <a:latin typeface="Times New Roman" panose="02020603050405020304" pitchFamily="18" charset="0"/>
                <a:cs typeface="Times New Roman" panose="02020603050405020304" pitchFamily="18" charset="0"/>
              </a:rPr>
              <a:t>nodes</a:t>
            </a:r>
            <a:r>
              <a:rPr lang="en-US" altLang="zh-CN" dirty="0">
                <a:latin typeface="Times New Roman" panose="02020603050405020304" pitchFamily="18" charset="0"/>
                <a:cs typeface="Times New Roman" panose="02020603050405020304" pitchFamily="18" charset="0"/>
              </a:rPr>
              <a:t>) and a set </a:t>
            </a:r>
            <a:r>
              <a:rPr lang="en-US" altLang="zh-CN" i="1" dirty="0">
                <a:latin typeface="Times New Roman" panose="02020603050405020304" pitchFamily="18" charset="0"/>
                <a:cs typeface="Times New Roman" panose="02020603050405020304" pitchFamily="18" charset="0"/>
              </a:rPr>
              <a:t>E</a:t>
            </a:r>
            <a:r>
              <a:rPr lang="en-US" altLang="zh-CN" dirty="0">
                <a:latin typeface="Times New Roman" panose="02020603050405020304" pitchFamily="18" charset="0"/>
                <a:cs typeface="Times New Roman" panose="02020603050405020304" pitchFamily="18" charset="0"/>
              </a:rPr>
              <a:t> of </a:t>
            </a:r>
            <a:r>
              <a:rPr lang="en-US" altLang="zh-CN" i="1" dirty="0">
                <a:solidFill>
                  <a:srgbClr val="C00000"/>
                </a:solidFill>
                <a:latin typeface="Times New Roman" panose="02020603050405020304" pitchFamily="18" charset="0"/>
                <a:cs typeface="Times New Roman" panose="02020603050405020304" pitchFamily="18" charset="0"/>
              </a:rPr>
              <a:t>edges</a:t>
            </a:r>
            <a:endParaRPr lang="en-US" altLang="zh-CN" i="1" dirty="0">
              <a:latin typeface="Times New Roman" panose="02020603050405020304" pitchFamily="18" charset="0"/>
              <a:cs typeface="Times New Roman" panose="02020603050405020304" pitchFamily="18" charset="0"/>
            </a:endParaRPr>
          </a:p>
          <a:p>
            <a:pPr lvl="2"/>
            <a:r>
              <a:rPr lang="en-US" altLang="zh-CN" dirty="0">
                <a:latin typeface="Times New Roman" panose="02020603050405020304" pitchFamily="18" charset="0"/>
                <a:cs typeface="Times New Roman" panose="02020603050405020304" pitchFamily="18" charset="0"/>
              </a:rPr>
              <a:t>Each edge has either one or two vertices associated with it, called its </a:t>
            </a:r>
            <a:r>
              <a:rPr lang="en-US" altLang="zh-CN" i="1" dirty="0">
                <a:solidFill>
                  <a:srgbClr val="C00000"/>
                </a:solidFill>
                <a:latin typeface="Times New Roman" panose="02020603050405020304" pitchFamily="18" charset="0"/>
                <a:cs typeface="Times New Roman" panose="02020603050405020304" pitchFamily="18" charset="0"/>
              </a:rPr>
              <a:t>endpoints</a:t>
            </a:r>
            <a:r>
              <a:rPr lang="en-US" altLang="zh-CN" dirty="0">
                <a:latin typeface="Times New Roman" panose="02020603050405020304" pitchFamily="18" charset="0"/>
                <a:cs typeface="Times New Roman" panose="02020603050405020304" pitchFamily="18" charset="0"/>
              </a:rPr>
              <a:t> (</a:t>
            </a:r>
            <a:r>
              <a:rPr lang="zh-CN" altLang="en-US"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端点</a:t>
            </a:r>
            <a:r>
              <a:rPr lang="en-US" altLang="zh-CN" dirty="0">
                <a:latin typeface="Times New Roman" panose="02020603050405020304" pitchFamily="18" charset="0"/>
                <a:cs typeface="Times New Roman" panose="02020603050405020304" pitchFamily="18" charset="0"/>
              </a:rPr>
              <a:t>) </a:t>
            </a:r>
          </a:p>
          <a:p>
            <a:pPr lvl="2"/>
            <a:r>
              <a:rPr lang="en-US" altLang="zh-CN" dirty="0">
                <a:latin typeface="Times New Roman" panose="02020603050405020304" pitchFamily="18" charset="0"/>
                <a:cs typeface="Times New Roman" panose="02020603050405020304" pitchFamily="18" charset="0"/>
              </a:rPr>
              <a:t>An edge is said to </a:t>
            </a:r>
            <a:r>
              <a:rPr lang="en-US" altLang="zh-CN" i="1" dirty="0">
                <a:solidFill>
                  <a:srgbClr val="C00000"/>
                </a:solidFill>
                <a:latin typeface="Times New Roman" panose="02020603050405020304" pitchFamily="18" charset="0"/>
                <a:cs typeface="Times New Roman" panose="02020603050405020304" pitchFamily="18" charset="0"/>
              </a:rPr>
              <a:t>connect</a:t>
            </a:r>
            <a:r>
              <a:rPr lang="en-US" altLang="zh-CN" dirty="0">
                <a:latin typeface="Times New Roman" panose="02020603050405020304" pitchFamily="18" charset="0"/>
                <a:cs typeface="Times New Roman" panose="02020603050405020304" pitchFamily="18" charset="0"/>
              </a:rPr>
              <a:t> its endpoints</a:t>
            </a:r>
          </a:p>
          <a:p>
            <a:endParaRPr lang="en-US" altLang="zh-CN" dirty="0"/>
          </a:p>
          <a:p>
            <a:endParaRPr lang="en-US" altLang="zh-CN" dirty="0"/>
          </a:p>
          <a:p>
            <a:pPr>
              <a:lnSpc>
                <a:spcPct val="100000"/>
              </a:lnSpc>
            </a:pPr>
            <a:r>
              <a:rPr lang="en-US" altLang="zh-CN" b="1" dirty="0">
                <a:latin typeface="Times New Roman" panose="02020603050405020304" pitchFamily="18" charset="0"/>
                <a:cs typeface="Times New Roman" panose="02020603050405020304" pitchFamily="18" charset="0"/>
              </a:rPr>
              <a:t>Remarks</a:t>
            </a:r>
          </a:p>
          <a:p>
            <a:pPr lvl="1"/>
            <a:r>
              <a:rPr lang="en-US" altLang="zh-CN" dirty="0">
                <a:latin typeface="Times New Roman" panose="02020603050405020304" pitchFamily="18" charset="0"/>
                <a:cs typeface="Times New Roman" panose="02020603050405020304" pitchFamily="18" charset="0"/>
              </a:rPr>
              <a:t>A graph with an infinite vertex set  is called an infinite graph</a:t>
            </a:r>
          </a:p>
          <a:p>
            <a:pPr lvl="1"/>
            <a:r>
              <a:rPr lang="en-US" altLang="zh-CN" dirty="0">
                <a:latin typeface="Times New Roman" panose="02020603050405020304" pitchFamily="18" charset="0"/>
                <a:cs typeface="Times New Roman" panose="02020603050405020304" pitchFamily="18" charset="0"/>
              </a:rPr>
              <a:t>A graph with a finite vertex set is called a finite graph</a:t>
            </a:r>
          </a:p>
          <a:p>
            <a:pPr lvl="1"/>
            <a:r>
              <a:rPr lang="en-US" altLang="zh-CN" dirty="0">
                <a:latin typeface="Times New Roman" panose="02020603050405020304" pitchFamily="18" charset="0"/>
                <a:cs typeface="Times New Roman" panose="02020603050405020304" pitchFamily="18" charset="0"/>
              </a:rPr>
              <a:t>We restrict our attention to finite graphs</a:t>
            </a:r>
          </a:p>
        </p:txBody>
      </p:sp>
      <p:grpSp>
        <p:nvGrpSpPr>
          <p:cNvPr id="47" name="Group 3">
            <a:extLst>
              <a:ext uri="{FF2B5EF4-FFF2-40B4-BE49-F238E27FC236}">
                <a16:creationId xmlns:a16="http://schemas.microsoft.com/office/drawing/2014/main" id="{2A49D634-D5FD-4077-92D5-3749F553DCB1}"/>
              </a:ext>
            </a:extLst>
          </p:cNvPr>
          <p:cNvGrpSpPr/>
          <p:nvPr/>
        </p:nvGrpSpPr>
        <p:grpSpPr>
          <a:xfrm>
            <a:off x="3657600" y="3017373"/>
            <a:ext cx="1968392" cy="1439262"/>
            <a:chOff x="2362200" y="2057400"/>
            <a:chExt cx="4038600" cy="2357586"/>
          </a:xfrm>
        </p:grpSpPr>
        <p:sp>
          <p:nvSpPr>
            <p:cNvPr id="48" name="Oval 4">
              <a:extLst>
                <a:ext uri="{FF2B5EF4-FFF2-40B4-BE49-F238E27FC236}">
                  <a16:creationId xmlns:a16="http://schemas.microsoft.com/office/drawing/2014/main" id="{158F9426-A0B4-4EEA-9413-927EC57B00F1}"/>
                </a:ext>
              </a:extLst>
            </p:cNvPr>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5">
              <a:extLst>
                <a:ext uri="{FF2B5EF4-FFF2-40B4-BE49-F238E27FC236}">
                  <a16:creationId xmlns:a16="http://schemas.microsoft.com/office/drawing/2014/main" id="{05D0B661-1515-443B-85C0-8AB164DA467D}"/>
                </a:ext>
              </a:extLst>
            </p:cNvPr>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 name="Oval 6">
              <a:extLst>
                <a:ext uri="{FF2B5EF4-FFF2-40B4-BE49-F238E27FC236}">
                  <a16:creationId xmlns:a16="http://schemas.microsoft.com/office/drawing/2014/main" id="{5CE9B333-4E78-4E4D-BCDD-B735C7BCE4C6}"/>
                </a:ext>
              </a:extLst>
            </p:cNvPr>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51" name="Straight Connector 7">
              <a:extLst>
                <a:ext uri="{FF2B5EF4-FFF2-40B4-BE49-F238E27FC236}">
                  <a16:creationId xmlns:a16="http://schemas.microsoft.com/office/drawing/2014/main" id="{CB79BC51-82B6-44E8-85BE-A02D8330118A}"/>
                </a:ext>
              </a:extLst>
            </p:cNvPr>
            <p:cNvCxnSpPr>
              <a:cxnSpLocks/>
              <a:stCxn id="48" idx="6"/>
              <a:endCxn id="50" idx="2"/>
            </p:cNvCxnSpPr>
            <p:nvPr/>
          </p:nvCxnSpPr>
          <p:spPr>
            <a:xfrm>
              <a:off x="3200400" y="2400300"/>
              <a:ext cx="2362201"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8">
              <a:extLst>
                <a:ext uri="{FF2B5EF4-FFF2-40B4-BE49-F238E27FC236}">
                  <a16:creationId xmlns:a16="http://schemas.microsoft.com/office/drawing/2014/main" id="{83CD591B-CCF7-4E75-A4E7-A6A665678993}"/>
                </a:ext>
              </a:extLst>
            </p:cNvPr>
            <p:cNvCxnSpPr>
              <a:stCxn id="48" idx="5"/>
              <a:endCxn id="49" idx="1"/>
            </p:cNvCxnSpPr>
            <p:nvPr/>
          </p:nvCxnSpPr>
          <p:spPr>
            <a:xfrm rot="16200000" flipH="1">
              <a:off x="3205022" y="2443022"/>
              <a:ext cx="1438556" cy="15147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9">
              <a:extLst>
                <a:ext uri="{FF2B5EF4-FFF2-40B4-BE49-F238E27FC236}">
                  <a16:creationId xmlns:a16="http://schemas.microsoft.com/office/drawing/2014/main" id="{960C3889-A32A-4005-A0BB-DD1F567E4099}"/>
                </a:ext>
              </a:extLst>
            </p:cNvPr>
            <p:cNvCxnSpPr/>
            <p:nvPr/>
          </p:nvCxnSpPr>
          <p:spPr>
            <a:xfrm rot="5400000">
              <a:off x="4443272" y="2751185"/>
              <a:ext cx="1405078" cy="83357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10">
              <a:extLst>
                <a:ext uri="{FF2B5EF4-FFF2-40B4-BE49-F238E27FC236}">
                  <a16:creationId xmlns:a16="http://schemas.microsoft.com/office/drawing/2014/main" id="{CC4DE72A-C9C0-450F-82DD-0890D96DC106}"/>
                </a:ext>
              </a:extLst>
            </p:cNvPr>
            <p:cNvSpPr txBox="1"/>
            <p:nvPr/>
          </p:nvSpPr>
          <p:spPr>
            <a:xfrm>
              <a:off x="2362200" y="2209799"/>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sp>
          <p:nvSpPr>
            <p:cNvPr id="55" name="TextBox 11">
              <a:extLst>
                <a:ext uri="{FF2B5EF4-FFF2-40B4-BE49-F238E27FC236}">
                  <a16:creationId xmlns:a16="http://schemas.microsoft.com/office/drawing/2014/main" id="{587B524C-4384-4388-84EB-6ABB2C70595E}"/>
                </a:ext>
              </a:extLst>
            </p:cNvPr>
            <p:cNvSpPr txBox="1"/>
            <p:nvPr/>
          </p:nvSpPr>
          <p:spPr>
            <a:xfrm>
              <a:off x="5943600" y="2057400"/>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56" name="TextBox 12">
              <a:extLst>
                <a:ext uri="{FF2B5EF4-FFF2-40B4-BE49-F238E27FC236}">
                  <a16:creationId xmlns:a16="http://schemas.microsoft.com/office/drawing/2014/main" id="{9F0E0BE5-274C-4BAA-BD03-A4658699FC12}"/>
                </a:ext>
              </a:extLst>
            </p:cNvPr>
            <p:cNvSpPr txBox="1"/>
            <p:nvPr/>
          </p:nvSpPr>
          <p:spPr>
            <a:xfrm>
              <a:off x="5105400" y="3810001"/>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a:t>
              </a:r>
            </a:p>
          </p:txBody>
        </p:sp>
      </p:grpSp>
      <p:sp>
        <p:nvSpPr>
          <p:cNvPr id="57" name="TextBox 30">
            <a:extLst>
              <a:ext uri="{FF2B5EF4-FFF2-40B4-BE49-F238E27FC236}">
                <a16:creationId xmlns:a16="http://schemas.microsoft.com/office/drawing/2014/main" id="{3B3F14DA-2E29-4739-9E0A-B1155A8CA451}"/>
              </a:ext>
            </a:extLst>
          </p:cNvPr>
          <p:cNvSpPr txBox="1"/>
          <p:nvPr/>
        </p:nvSpPr>
        <p:spPr>
          <a:xfrm>
            <a:off x="5862901" y="3195071"/>
            <a:ext cx="13716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a:t>
            </a:r>
          </a:p>
        </p:txBody>
      </p:sp>
      <p:sp>
        <p:nvSpPr>
          <p:cNvPr id="58" name="TextBox 31">
            <a:extLst>
              <a:ext uri="{FF2B5EF4-FFF2-40B4-BE49-F238E27FC236}">
                <a16:creationId xmlns:a16="http://schemas.microsoft.com/office/drawing/2014/main" id="{6EE920CD-3A87-4545-93B3-427AB2DFA9D5}"/>
              </a:ext>
            </a:extLst>
          </p:cNvPr>
          <p:cNvSpPr txBox="1"/>
          <p:nvPr/>
        </p:nvSpPr>
        <p:spPr>
          <a:xfrm>
            <a:off x="5862901" y="3554677"/>
            <a:ext cx="3511826"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is a graph with three vertices and three edges</a:t>
            </a:r>
          </a:p>
        </p:txBody>
      </p:sp>
      <p:sp>
        <p:nvSpPr>
          <p:cNvPr id="8" name="灯片编号占位符 7">
            <a:extLst>
              <a:ext uri="{FF2B5EF4-FFF2-40B4-BE49-F238E27FC236}">
                <a16:creationId xmlns:a16="http://schemas.microsoft.com/office/drawing/2014/main" id="{244E9EED-812B-4022-8ADE-70DE9A9B0303}"/>
              </a:ext>
            </a:extLst>
          </p:cNvPr>
          <p:cNvSpPr>
            <a:spLocks noGrp="1"/>
          </p:cNvSpPr>
          <p:nvPr>
            <p:ph type="sldNum" sz="quarter" idx="12"/>
          </p:nvPr>
        </p:nvSpPr>
        <p:spPr/>
        <p:txBody>
          <a:bodyPr/>
          <a:lstStyle/>
          <a:p>
            <a:fld id="{1D48173F-29F5-4F80-B3DF-496932BE8A19}" type="slidenum">
              <a:rPr lang="zh-CN" altLang="en-US" smtClean="0"/>
              <a:t>14</a:t>
            </a:fld>
            <a:endParaRPr lang="zh-CN" altLang="en-US"/>
          </a:p>
        </p:txBody>
      </p:sp>
    </p:spTree>
    <p:extLst>
      <p:ext uri="{BB962C8B-B14F-4D97-AF65-F5344CB8AC3E}">
        <p14:creationId xmlns:p14="http://schemas.microsoft.com/office/powerpoint/2010/main" val="194439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7245985"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3200" b="1" dirty="0">
                <a:latin typeface="Times New Roman" panose="02020603050405020304" pitchFamily="18" charset="0"/>
                <a:cs typeface="Times New Roman" panose="02020603050405020304" pitchFamily="18" charset="0"/>
              </a:rPr>
              <a:t>Some Terminology</a:t>
            </a:r>
            <a:endParaRPr lang="en-US" sz="32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p:txBody>
          <a:bodyPr>
            <a:normAutofit/>
          </a:bodyPr>
          <a:lstStyle/>
          <a:p>
            <a:r>
              <a:rPr lang="en-US" altLang="zh-CN" dirty="0">
                <a:latin typeface="Times New Roman" panose="02020603050405020304" pitchFamily="18" charset="0"/>
                <a:cs typeface="Times New Roman" panose="02020603050405020304" pitchFamily="18" charset="0"/>
              </a:rPr>
              <a:t>In a </a:t>
            </a:r>
            <a:r>
              <a:rPr lang="en-US" altLang="zh-CN" i="1" dirty="0">
                <a:solidFill>
                  <a:srgbClr val="C00000"/>
                </a:solidFill>
                <a:latin typeface="Times New Roman" panose="02020603050405020304" pitchFamily="18" charset="0"/>
                <a:cs typeface="Times New Roman" panose="02020603050405020304" pitchFamily="18" charset="0"/>
              </a:rPr>
              <a:t>simple</a:t>
            </a:r>
            <a:r>
              <a:rPr lang="en-US" altLang="zh-CN" i="1" dirty="0">
                <a:latin typeface="Times New Roman" panose="02020603050405020304" pitchFamily="18" charset="0"/>
                <a:cs typeface="Times New Roman" panose="02020603050405020304" pitchFamily="18" charset="0"/>
              </a:rPr>
              <a:t> </a:t>
            </a:r>
            <a:r>
              <a:rPr lang="en-US" altLang="zh-CN" i="1" dirty="0">
                <a:solidFill>
                  <a:srgbClr val="C00000"/>
                </a:solidFill>
                <a:latin typeface="Times New Roman" panose="02020603050405020304" pitchFamily="18" charset="0"/>
                <a:cs typeface="Times New Roman" panose="02020603050405020304" pitchFamily="18" charset="0"/>
              </a:rPr>
              <a:t>graph</a:t>
            </a:r>
            <a:r>
              <a:rPr lang="en-US" altLang="zh-CN" dirty="0">
                <a:latin typeface="Times New Roman" panose="02020603050405020304" pitchFamily="18" charset="0"/>
                <a:cs typeface="Times New Roman" panose="02020603050405020304" pitchFamily="18" charset="0"/>
              </a:rPr>
              <a:t> (</a:t>
            </a:r>
            <a:r>
              <a:rPr lang="zh-CN" altLang="en-US"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简单图</a:t>
            </a:r>
            <a:r>
              <a:rPr lang="en-US" altLang="zh-CN" dirty="0">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each edge connects two different vertices and no two edges connect the same pair of vertices</a:t>
            </a:r>
          </a:p>
          <a:p>
            <a:r>
              <a:rPr lang="en-US" altLang="zh-CN" i="1" dirty="0">
                <a:solidFill>
                  <a:srgbClr val="C00000"/>
                </a:solidFill>
                <a:latin typeface="Times New Roman" panose="02020603050405020304" pitchFamily="18" charset="0"/>
                <a:cs typeface="Times New Roman" panose="02020603050405020304" pitchFamily="18" charset="0"/>
              </a:rPr>
              <a:t>Multigraphs </a:t>
            </a:r>
            <a:r>
              <a:rPr lang="en-US" altLang="zh-CN" dirty="0">
                <a:latin typeface="Times New Roman" panose="02020603050405020304" pitchFamily="18" charset="0"/>
                <a:cs typeface="Times New Roman" panose="02020603050405020304" pitchFamily="18" charset="0"/>
              </a:rPr>
              <a:t>(</a:t>
            </a:r>
            <a:r>
              <a:rPr lang="zh-CN" altLang="en-US" dirty="0">
                <a:solidFill>
                  <a:srgbClr val="C00000"/>
                </a:solidFill>
                <a:latin typeface="黑体" panose="02010609060101010101" pitchFamily="49" charset="-122"/>
                <a:ea typeface="黑体" panose="02010609060101010101" pitchFamily="49" charset="-122"/>
              </a:rPr>
              <a:t>多重边</a:t>
            </a:r>
            <a:r>
              <a:rPr lang="en-US" altLang="zh-CN" dirty="0">
                <a:latin typeface="Times New Roman" panose="02020603050405020304" pitchFamily="18" charset="0"/>
                <a:cs typeface="Times New Roman" panose="02020603050405020304" pitchFamily="18" charset="0"/>
              </a:rPr>
              <a:t>) may have multiple edges connecting the same two vertices. When </a:t>
            </a:r>
            <a:r>
              <a:rPr lang="en-US" altLang="zh-CN" i="1" dirty="0">
                <a:latin typeface="Times New Roman" panose="02020603050405020304" pitchFamily="18" charset="0"/>
                <a:cs typeface="Times New Roman" panose="02020603050405020304" pitchFamily="18" charset="0"/>
              </a:rPr>
              <a:t>m</a:t>
            </a:r>
            <a:r>
              <a:rPr lang="en-US" altLang="zh-CN" dirty="0">
                <a:latin typeface="Times New Roman" panose="02020603050405020304" pitchFamily="18" charset="0"/>
                <a:cs typeface="Times New Roman" panose="02020603050405020304" pitchFamily="18" charset="0"/>
              </a:rPr>
              <a:t> different edges connect the vertices </a:t>
            </a:r>
            <a:r>
              <a:rPr lang="en-US" altLang="zh-CN" i="1" dirty="0">
                <a:latin typeface="Times New Roman" panose="02020603050405020304" pitchFamily="18" charset="0"/>
                <a:cs typeface="Times New Roman" panose="02020603050405020304" pitchFamily="18" charset="0"/>
              </a:rPr>
              <a:t>u</a:t>
            </a:r>
            <a:r>
              <a:rPr lang="en-US" altLang="zh-CN" dirty="0">
                <a:latin typeface="Times New Roman" panose="02020603050405020304" pitchFamily="18" charset="0"/>
                <a:cs typeface="Times New Roman" panose="02020603050405020304" pitchFamily="18" charset="0"/>
              </a:rPr>
              <a:t> and </a:t>
            </a:r>
            <a:r>
              <a:rPr lang="en-US" altLang="zh-CN" i="1" dirty="0">
                <a:latin typeface="Times New Roman" panose="02020603050405020304" pitchFamily="18" charset="0"/>
                <a:cs typeface="Times New Roman" panose="02020603050405020304" pitchFamily="18" charset="0"/>
              </a:rPr>
              <a:t>v</a:t>
            </a:r>
            <a:r>
              <a:rPr lang="en-US" altLang="zh-CN" dirty="0">
                <a:latin typeface="Times New Roman" panose="02020603050405020304" pitchFamily="18" charset="0"/>
                <a:cs typeface="Times New Roman" panose="02020603050405020304" pitchFamily="18" charset="0"/>
              </a:rPr>
              <a:t>, we say that {</a:t>
            </a:r>
            <a:r>
              <a:rPr lang="en-US" altLang="zh-CN" i="1" dirty="0" err="1">
                <a:latin typeface="Times New Roman" panose="02020603050405020304" pitchFamily="18" charset="0"/>
                <a:cs typeface="Times New Roman" panose="02020603050405020304" pitchFamily="18" charset="0"/>
              </a:rPr>
              <a:t>u</a:t>
            </a:r>
            <a:r>
              <a:rPr lang="en-US" altLang="zh-CN" dirty="0" err="1">
                <a:latin typeface="Times New Roman" panose="02020603050405020304" pitchFamily="18" charset="0"/>
                <a:cs typeface="Times New Roman" panose="02020603050405020304" pitchFamily="18" charset="0"/>
              </a:rPr>
              <a:t>,</a:t>
            </a:r>
            <a:r>
              <a:rPr lang="en-US" altLang="zh-CN" i="1" dirty="0" err="1">
                <a:latin typeface="Times New Roman" panose="02020603050405020304" pitchFamily="18" charset="0"/>
                <a:cs typeface="Times New Roman" panose="02020603050405020304" pitchFamily="18" charset="0"/>
              </a:rPr>
              <a:t>v</a:t>
            </a:r>
            <a:r>
              <a:rPr lang="en-US" altLang="zh-CN" dirty="0">
                <a:latin typeface="Times New Roman" panose="02020603050405020304" pitchFamily="18" charset="0"/>
                <a:cs typeface="Times New Roman" panose="02020603050405020304" pitchFamily="18" charset="0"/>
              </a:rPr>
              <a:t>} is an edge of </a:t>
            </a:r>
            <a:r>
              <a:rPr lang="en-US" altLang="zh-CN" i="1" dirty="0">
                <a:solidFill>
                  <a:srgbClr val="C00000"/>
                </a:solidFill>
                <a:latin typeface="Times New Roman" panose="02020603050405020304" pitchFamily="18" charset="0"/>
                <a:cs typeface="Times New Roman" panose="02020603050405020304" pitchFamily="18" charset="0"/>
              </a:rPr>
              <a:t>multiplicity</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m</a:t>
            </a:r>
          </a:p>
          <a:p>
            <a:r>
              <a:rPr lang="en-US" altLang="zh-CN" dirty="0">
                <a:latin typeface="Times New Roman" panose="02020603050405020304" pitchFamily="18" charset="0"/>
                <a:cs typeface="Times New Roman" panose="02020603050405020304" pitchFamily="18" charset="0"/>
              </a:rPr>
              <a:t>An edge that connects a vertex to itself is called a </a:t>
            </a:r>
            <a:r>
              <a:rPr lang="en-US" altLang="zh-CN" i="1" dirty="0">
                <a:solidFill>
                  <a:srgbClr val="C00000"/>
                </a:solidFill>
                <a:latin typeface="Times New Roman" panose="02020603050405020304" pitchFamily="18" charset="0"/>
                <a:cs typeface="Times New Roman" panose="02020603050405020304" pitchFamily="18" charset="0"/>
              </a:rPr>
              <a:t>loop</a:t>
            </a:r>
            <a:r>
              <a:rPr lang="en-US" altLang="zh-CN" dirty="0">
                <a:latin typeface="Times New Roman" panose="02020603050405020304" pitchFamily="18" charset="0"/>
                <a:cs typeface="Times New Roman" panose="02020603050405020304" pitchFamily="18" charset="0"/>
              </a:rPr>
              <a:t> (</a:t>
            </a:r>
            <a:r>
              <a:rPr lang="zh-CN" altLang="en-US"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环</a:t>
            </a:r>
            <a:r>
              <a:rPr lang="en-US" altLang="zh-CN" dirty="0">
                <a:latin typeface="Times New Roman" panose="02020603050405020304" pitchFamily="18" charset="0"/>
                <a:cs typeface="Times New Roman" panose="02020603050405020304" pitchFamily="18" charset="0"/>
              </a:rPr>
              <a:t>)</a:t>
            </a:r>
            <a:endParaRPr lang="en-US" altLang="zh-CN" i="1" dirty="0">
              <a:solidFill>
                <a:srgbClr val="C00000"/>
              </a:solidFill>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 </a:t>
            </a:r>
            <a:r>
              <a:rPr lang="en-US" altLang="zh-CN" i="1" dirty="0">
                <a:solidFill>
                  <a:srgbClr val="C00000"/>
                </a:solidFill>
                <a:latin typeface="Times New Roman" panose="02020603050405020304" pitchFamily="18" charset="0"/>
                <a:cs typeface="Times New Roman" panose="02020603050405020304" pitchFamily="18" charset="0"/>
              </a:rPr>
              <a:t>pseudograph </a:t>
            </a:r>
            <a:r>
              <a:rPr lang="en-US" altLang="zh-CN" dirty="0">
                <a:latin typeface="Times New Roman" panose="02020603050405020304" pitchFamily="18" charset="0"/>
                <a:cs typeface="Times New Roman" panose="02020603050405020304" pitchFamily="18" charset="0"/>
              </a:rPr>
              <a:t>(</a:t>
            </a:r>
            <a:r>
              <a:rPr lang="zh-CN" altLang="en-US"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伪图</a:t>
            </a:r>
            <a:r>
              <a:rPr lang="en-US" altLang="zh-CN" dirty="0">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may include loops, as well as multiple edges connecting the same pair of vertices</a:t>
            </a:r>
          </a:p>
        </p:txBody>
      </p:sp>
      <p:sp>
        <p:nvSpPr>
          <p:cNvPr id="20" name="TextBox 20">
            <a:extLst>
              <a:ext uri="{FF2B5EF4-FFF2-40B4-BE49-F238E27FC236}">
                <a16:creationId xmlns:a16="http://schemas.microsoft.com/office/drawing/2014/main" id="{3196D7E0-16E8-4298-99C9-D42AE9F14D96}"/>
              </a:ext>
            </a:extLst>
          </p:cNvPr>
          <p:cNvSpPr txBox="1"/>
          <p:nvPr/>
        </p:nvSpPr>
        <p:spPr>
          <a:xfrm>
            <a:off x="6858000" y="4987119"/>
            <a:ext cx="3535680" cy="1182375"/>
          </a:xfrm>
          <a:prstGeom prst="rect">
            <a:avLst/>
          </a:prstGeom>
          <a:noFill/>
          <a:ln>
            <a:solidFill>
              <a:schemeClr val="accent1"/>
            </a:solidFill>
          </a:ln>
        </p:spPr>
        <p:txBody>
          <a:bodyPr wrap="square" rtlCol="0">
            <a:spAutoFit/>
          </a:bodyPr>
          <a:lstStyle/>
          <a:p>
            <a:pPr>
              <a:lnSpc>
                <a:spcPts val="1700"/>
              </a:lnSpc>
            </a:pPr>
            <a:r>
              <a:rPr lang="en-US" sz="1600" b="1" dirty="0">
                <a:latin typeface="Times New Roman" panose="02020603050405020304" pitchFamily="18" charset="0"/>
                <a:cs typeface="Times New Roman" panose="02020603050405020304" pitchFamily="18" charset="0"/>
              </a:rPr>
              <a:t>Remark</a:t>
            </a:r>
            <a:r>
              <a:rPr lang="en-US" sz="1600" dirty="0">
                <a:latin typeface="Times New Roman" panose="02020603050405020304" pitchFamily="18" charset="0"/>
                <a:cs typeface="Times New Roman" panose="02020603050405020304" pitchFamily="18" charset="0"/>
              </a:rPr>
              <a:t>: There is no standard terminology for graph theory. So, it is crucial that you understand the terminology being used whenever you read material about graphs.</a:t>
            </a:r>
          </a:p>
        </p:txBody>
      </p:sp>
      <p:sp>
        <p:nvSpPr>
          <p:cNvPr id="21" name="TextBox 21">
            <a:extLst>
              <a:ext uri="{FF2B5EF4-FFF2-40B4-BE49-F238E27FC236}">
                <a16:creationId xmlns:a16="http://schemas.microsoft.com/office/drawing/2014/main" id="{FFB7C32B-22C6-4882-9074-274E484AC7BC}"/>
              </a:ext>
            </a:extLst>
          </p:cNvPr>
          <p:cNvSpPr txBox="1"/>
          <p:nvPr/>
        </p:nvSpPr>
        <p:spPr>
          <a:xfrm>
            <a:off x="2057400" y="4885012"/>
            <a:ext cx="2079344" cy="970779"/>
          </a:xfrm>
          <a:prstGeom prst="rect">
            <a:avLst/>
          </a:prstGeom>
          <a:noFill/>
        </p:spPr>
        <p:txBody>
          <a:bodyPr wrap="square" rtlCol="0">
            <a:spAutoFit/>
          </a:bodyPr>
          <a:lstStyle/>
          <a:p>
            <a:pPr>
              <a:lnSpc>
                <a:spcPts val="1700"/>
              </a:lnSpc>
            </a:pPr>
            <a:r>
              <a:rPr lang="en-US" b="1" dirty="0">
                <a:latin typeface="Times New Roman" panose="02020603050405020304" pitchFamily="18" charset="0"/>
                <a:cs typeface="Times New Roman" panose="02020603050405020304" pitchFamily="18" charset="0"/>
              </a:rPr>
              <a:t>Example: </a:t>
            </a:r>
          </a:p>
          <a:p>
            <a:pPr>
              <a:lnSpc>
                <a:spcPts val="1700"/>
              </a:lnSpc>
            </a:pPr>
            <a:r>
              <a:rPr lang="en-US" dirty="0">
                <a:latin typeface="Times New Roman" panose="02020603050405020304" pitchFamily="18" charset="0"/>
                <a:cs typeface="Times New Roman" panose="02020603050405020304" pitchFamily="18" charset="0"/>
              </a:rPr>
              <a:t>This pseudograph has both multiple edges and a loop</a:t>
            </a:r>
          </a:p>
        </p:txBody>
      </p:sp>
      <p:grpSp>
        <p:nvGrpSpPr>
          <p:cNvPr id="22" name="Group 32">
            <a:extLst>
              <a:ext uri="{FF2B5EF4-FFF2-40B4-BE49-F238E27FC236}">
                <a16:creationId xmlns:a16="http://schemas.microsoft.com/office/drawing/2014/main" id="{67F74606-D91E-47DD-B795-21D031D29AEA}"/>
              </a:ext>
            </a:extLst>
          </p:cNvPr>
          <p:cNvGrpSpPr/>
          <p:nvPr/>
        </p:nvGrpSpPr>
        <p:grpSpPr>
          <a:xfrm>
            <a:off x="4136745" y="4689782"/>
            <a:ext cx="2481975" cy="1769028"/>
            <a:chOff x="1197412" y="4729300"/>
            <a:chExt cx="2481975" cy="1769028"/>
          </a:xfrm>
        </p:grpSpPr>
        <p:grpSp>
          <p:nvGrpSpPr>
            <p:cNvPr id="31" name="Group 30">
              <a:extLst>
                <a:ext uri="{FF2B5EF4-FFF2-40B4-BE49-F238E27FC236}">
                  <a16:creationId xmlns:a16="http://schemas.microsoft.com/office/drawing/2014/main" id="{ADCFBF41-AA4B-4687-84BA-E50080F0D8BC}"/>
                </a:ext>
              </a:extLst>
            </p:cNvPr>
            <p:cNvGrpSpPr/>
            <p:nvPr/>
          </p:nvGrpSpPr>
          <p:grpSpPr>
            <a:xfrm>
              <a:off x="1197412" y="4729300"/>
              <a:ext cx="2481975" cy="1769028"/>
              <a:chOff x="1197412" y="4729300"/>
              <a:chExt cx="2481975" cy="1769028"/>
            </a:xfrm>
          </p:grpSpPr>
          <p:grpSp>
            <p:nvGrpSpPr>
              <p:cNvPr id="35" name="Group 4">
                <a:extLst>
                  <a:ext uri="{FF2B5EF4-FFF2-40B4-BE49-F238E27FC236}">
                    <a16:creationId xmlns:a16="http://schemas.microsoft.com/office/drawing/2014/main" id="{17203554-9BF1-48D4-863D-E5D6AC90B413}"/>
                  </a:ext>
                </a:extLst>
              </p:cNvPr>
              <p:cNvGrpSpPr/>
              <p:nvPr/>
            </p:nvGrpSpPr>
            <p:grpSpPr>
              <a:xfrm>
                <a:off x="1565113" y="4729300"/>
                <a:ext cx="1838500" cy="1658899"/>
                <a:chOff x="2971800" y="1981200"/>
                <a:chExt cx="3048000" cy="2438400"/>
              </a:xfrm>
            </p:grpSpPr>
            <p:sp>
              <p:nvSpPr>
                <p:cNvPr id="47" name="Oval 8">
                  <a:extLst>
                    <a:ext uri="{FF2B5EF4-FFF2-40B4-BE49-F238E27FC236}">
                      <a16:creationId xmlns:a16="http://schemas.microsoft.com/office/drawing/2014/main" id="{FD38268E-7BCC-4B5D-8DAD-04F7D01A3CC5}"/>
                    </a:ext>
                  </a:extLst>
                </p:cNvPr>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 name="Oval 9">
                  <a:extLst>
                    <a:ext uri="{FF2B5EF4-FFF2-40B4-BE49-F238E27FC236}">
                      <a16:creationId xmlns:a16="http://schemas.microsoft.com/office/drawing/2014/main" id="{50D55958-53C2-4872-A17F-8AA4B7126D3D}"/>
                    </a:ext>
                  </a:extLst>
                </p:cNvPr>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10">
                  <a:extLst>
                    <a:ext uri="{FF2B5EF4-FFF2-40B4-BE49-F238E27FC236}">
                      <a16:creationId xmlns:a16="http://schemas.microsoft.com/office/drawing/2014/main" id="{2A84179F-A028-47D7-831A-BFA956773758}"/>
                    </a:ext>
                  </a:extLst>
                </p:cNvPr>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50" name="Straight Connector 11">
                  <a:extLst>
                    <a:ext uri="{FF2B5EF4-FFF2-40B4-BE49-F238E27FC236}">
                      <a16:creationId xmlns:a16="http://schemas.microsoft.com/office/drawing/2014/main" id="{AFB9AC3A-7D09-4763-9AF8-2EC8973D553A}"/>
                    </a:ext>
                  </a:extLst>
                </p:cNvPr>
                <p:cNvCxnSpPr>
                  <a:cxnSpLocks/>
                  <a:stCxn id="47" idx="6"/>
                  <a:endCxn id="49" idx="2"/>
                </p:cNvCxnSpPr>
                <p:nvPr/>
              </p:nvCxnSpPr>
              <p:spPr>
                <a:xfrm>
                  <a:off x="3200401" y="2400300"/>
                  <a:ext cx="2362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12">
                  <a:extLst>
                    <a:ext uri="{FF2B5EF4-FFF2-40B4-BE49-F238E27FC236}">
                      <a16:creationId xmlns:a16="http://schemas.microsoft.com/office/drawing/2014/main" id="{F119E285-7F6C-4DEF-8CA4-38E60E427795}"/>
                    </a:ext>
                  </a:extLst>
                </p:cNvPr>
                <p:cNvCxnSpPr>
                  <a:stCxn id="47" idx="5"/>
                  <a:endCxn id="48" idx="1"/>
                </p:cNvCxnSpPr>
                <p:nvPr/>
              </p:nvCxnSpPr>
              <p:spPr>
                <a:xfrm rot="16200000" flipH="1">
                  <a:off x="3205022" y="2443022"/>
                  <a:ext cx="1438556" cy="151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13">
                  <a:extLst>
                    <a:ext uri="{FF2B5EF4-FFF2-40B4-BE49-F238E27FC236}">
                      <a16:creationId xmlns:a16="http://schemas.microsoft.com/office/drawing/2014/main" id="{2644F371-9DB0-4B8F-A262-37F460B9EC00}"/>
                    </a:ext>
                  </a:extLst>
                </p:cNvPr>
                <p:cNvCxnSpPr>
                  <a:stCxn id="49" idx="4"/>
                  <a:endCxn id="48" idx="7"/>
                </p:cNvCxnSpPr>
                <p:nvPr/>
              </p:nvCxnSpPr>
              <p:spPr>
                <a:xfrm rot="5400000">
                  <a:off x="4557572" y="2800350"/>
                  <a:ext cx="1405078" cy="833578"/>
                </a:xfrm>
                <a:prstGeom prst="line">
                  <a:avLst/>
                </a:prstGeom>
              </p:spPr>
              <p:style>
                <a:lnRef idx="1">
                  <a:schemeClr val="accent1"/>
                </a:lnRef>
                <a:fillRef idx="0">
                  <a:schemeClr val="accent1"/>
                </a:fillRef>
                <a:effectRef idx="0">
                  <a:schemeClr val="accent1"/>
                </a:effectRef>
                <a:fontRef idx="minor">
                  <a:schemeClr val="tx1"/>
                </a:fontRef>
              </p:style>
            </p:cxnSp>
            <p:sp>
              <p:nvSpPr>
                <p:cNvPr id="53" name="Oval 18">
                  <a:extLst>
                    <a:ext uri="{FF2B5EF4-FFF2-40B4-BE49-F238E27FC236}">
                      <a16:creationId xmlns:a16="http://schemas.microsoft.com/office/drawing/2014/main" id="{0F0AFEFC-4D65-4441-B228-F590EC2DB98E}"/>
                    </a:ext>
                  </a:extLst>
                </p:cNvPr>
                <p:cNvSpPr/>
                <p:nvPr/>
              </p:nvSpPr>
              <p:spPr>
                <a:xfrm>
                  <a:off x="5562600" y="19812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4" name="Oval 19">
                  <a:extLst>
                    <a:ext uri="{FF2B5EF4-FFF2-40B4-BE49-F238E27FC236}">
                      <a16:creationId xmlns:a16="http://schemas.microsoft.com/office/drawing/2014/main" id="{6813458D-9946-4102-9F6D-DAF9FAE1E3AD}"/>
                    </a:ext>
                  </a:extLst>
                </p:cNvPr>
                <p:cNvSpPr/>
                <p:nvPr/>
              </p:nvSpPr>
              <p:spPr>
                <a:xfrm>
                  <a:off x="4495800" y="41148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7" name="TextBox 5">
                <a:extLst>
                  <a:ext uri="{FF2B5EF4-FFF2-40B4-BE49-F238E27FC236}">
                    <a16:creationId xmlns:a16="http://schemas.microsoft.com/office/drawing/2014/main" id="{5F94E5DF-2C5C-4BF2-B435-C36FEB4AE178}"/>
                  </a:ext>
                </a:extLst>
              </p:cNvPr>
              <p:cNvSpPr txBox="1"/>
              <p:nvPr/>
            </p:nvSpPr>
            <p:spPr>
              <a:xfrm>
                <a:off x="1197412" y="4884822"/>
                <a:ext cx="2757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sp>
            <p:nvSpPr>
              <p:cNvPr id="39" name="TextBox 6">
                <a:extLst>
                  <a:ext uri="{FF2B5EF4-FFF2-40B4-BE49-F238E27FC236}">
                    <a16:creationId xmlns:a16="http://schemas.microsoft.com/office/drawing/2014/main" id="{6E07F11D-0D34-4BE1-A66E-1D4DD09381CA}"/>
                  </a:ext>
                </a:extLst>
              </p:cNvPr>
              <p:cNvSpPr txBox="1"/>
              <p:nvPr/>
            </p:nvSpPr>
            <p:spPr>
              <a:xfrm>
                <a:off x="3403612" y="4884822"/>
                <a:ext cx="2757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40" name="TextBox 7">
                <a:extLst>
                  <a:ext uri="{FF2B5EF4-FFF2-40B4-BE49-F238E27FC236}">
                    <a16:creationId xmlns:a16="http://schemas.microsoft.com/office/drawing/2014/main" id="{5FA508DE-AE14-4724-8BC5-17900D551C3D}"/>
                  </a:ext>
                </a:extLst>
              </p:cNvPr>
              <p:cNvSpPr txBox="1"/>
              <p:nvPr/>
            </p:nvSpPr>
            <p:spPr>
              <a:xfrm>
                <a:off x="2806100" y="6128996"/>
                <a:ext cx="2757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a:t>
                </a:r>
              </a:p>
            </p:txBody>
          </p:sp>
        </p:grpSp>
        <p:sp>
          <p:nvSpPr>
            <p:cNvPr id="33" name="Freeform 26">
              <a:extLst>
                <a:ext uri="{FF2B5EF4-FFF2-40B4-BE49-F238E27FC236}">
                  <a16:creationId xmlns:a16="http://schemas.microsoft.com/office/drawing/2014/main" id="{E75C3492-9175-47ED-998A-1E410D43E712}"/>
                </a:ext>
              </a:extLst>
            </p:cNvPr>
            <p:cNvSpPr/>
            <p:nvPr/>
          </p:nvSpPr>
          <p:spPr>
            <a:xfrm>
              <a:off x="1604946" y="5039139"/>
              <a:ext cx="979228" cy="1143000"/>
            </a:xfrm>
            <a:custGeom>
              <a:avLst/>
              <a:gdLst>
                <a:gd name="connsiteX0" fmla="*/ 979228 w 979228"/>
                <a:gd name="connsiteY0" fmla="*/ 1143000 h 1143000"/>
                <a:gd name="connsiteX1" fmla="*/ 94645 w 979228"/>
                <a:gd name="connsiteY1" fmla="*/ 815009 h 1143000"/>
                <a:gd name="connsiteX2" fmla="*/ 25071 w 979228"/>
                <a:gd name="connsiteY2" fmla="*/ 9939 h 1143000"/>
                <a:gd name="connsiteX3" fmla="*/ 25071 w 979228"/>
                <a:gd name="connsiteY3" fmla="*/ 9939 h 1143000"/>
                <a:gd name="connsiteX4" fmla="*/ 15132 w 97922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8" h="1143000">
                  <a:moveTo>
                    <a:pt x="979228" y="1143000"/>
                  </a:moveTo>
                  <a:cubicBezTo>
                    <a:pt x="616449" y="1073426"/>
                    <a:pt x="253671" y="1003852"/>
                    <a:pt x="94645" y="815009"/>
                  </a:cubicBezTo>
                  <a:cubicBezTo>
                    <a:pt x="-64381" y="626165"/>
                    <a:pt x="25071" y="9939"/>
                    <a:pt x="25071" y="9939"/>
                  </a:cubicBezTo>
                  <a:lnTo>
                    <a:pt x="25071" y="9939"/>
                  </a:lnTo>
                  <a:lnTo>
                    <a:pt x="15132"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Freeform 29">
              <a:extLst>
                <a:ext uri="{FF2B5EF4-FFF2-40B4-BE49-F238E27FC236}">
                  <a16:creationId xmlns:a16="http://schemas.microsoft.com/office/drawing/2014/main" id="{357BAD57-2C60-404F-836F-06D326C2306D}"/>
                </a:ext>
              </a:extLst>
            </p:cNvPr>
            <p:cNvSpPr/>
            <p:nvPr/>
          </p:nvSpPr>
          <p:spPr>
            <a:xfrm>
              <a:off x="2713383" y="5029200"/>
              <a:ext cx="663533" cy="1113183"/>
            </a:xfrm>
            <a:custGeom>
              <a:avLst/>
              <a:gdLst>
                <a:gd name="connsiteX0" fmla="*/ 0 w 663533"/>
                <a:gd name="connsiteY0" fmla="*/ 1113183 h 1113183"/>
                <a:gd name="connsiteX1" fmla="*/ 636104 w 663533"/>
                <a:gd name="connsiteY1" fmla="*/ 874643 h 1113183"/>
                <a:gd name="connsiteX2" fmla="*/ 556591 w 663533"/>
                <a:gd name="connsiteY2" fmla="*/ 0 h 1113183"/>
              </a:gdLst>
              <a:ahLst/>
              <a:cxnLst>
                <a:cxn ang="0">
                  <a:pos x="connsiteX0" y="connsiteY0"/>
                </a:cxn>
                <a:cxn ang="0">
                  <a:pos x="connsiteX1" y="connsiteY1"/>
                </a:cxn>
                <a:cxn ang="0">
                  <a:pos x="connsiteX2" y="connsiteY2"/>
                </a:cxn>
              </a:cxnLst>
              <a:rect l="l" t="t" r="r" b="b"/>
              <a:pathLst>
                <a:path w="663533" h="1113183">
                  <a:moveTo>
                    <a:pt x="0" y="1113183"/>
                  </a:moveTo>
                  <a:cubicBezTo>
                    <a:pt x="271669" y="1086678"/>
                    <a:pt x="543339" y="1060173"/>
                    <a:pt x="636104" y="874643"/>
                  </a:cubicBezTo>
                  <a:cubicBezTo>
                    <a:pt x="728869" y="689113"/>
                    <a:pt x="556591" y="0"/>
                    <a:pt x="556591"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 name="灯片编号占位符 4">
            <a:extLst>
              <a:ext uri="{FF2B5EF4-FFF2-40B4-BE49-F238E27FC236}">
                <a16:creationId xmlns:a16="http://schemas.microsoft.com/office/drawing/2014/main" id="{74939C5F-B576-4AF0-9FE4-5EBD579EFBF7}"/>
              </a:ext>
            </a:extLst>
          </p:cNvPr>
          <p:cNvSpPr>
            <a:spLocks noGrp="1"/>
          </p:cNvSpPr>
          <p:nvPr>
            <p:ph type="sldNum" sz="quarter" idx="12"/>
          </p:nvPr>
        </p:nvSpPr>
        <p:spPr/>
        <p:txBody>
          <a:bodyPr/>
          <a:lstStyle/>
          <a:p>
            <a:fld id="{1D48173F-29F5-4F80-B3DF-496932BE8A19}" type="slidenum">
              <a:rPr lang="zh-CN" altLang="en-US" smtClean="0"/>
              <a:t>15</a:t>
            </a:fld>
            <a:endParaRPr lang="zh-CN" altLang="en-US"/>
          </a:p>
        </p:txBody>
      </p:sp>
    </p:spTree>
    <p:extLst>
      <p:ext uri="{BB962C8B-B14F-4D97-AF65-F5344CB8AC3E}">
        <p14:creationId xmlns:p14="http://schemas.microsoft.com/office/powerpoint/2010/main" val="7211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7245985"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3200" b="1" dirty="0">
                <a:latin typeface="Times New Roman" panose="02020603050405020304" pitchFamily="18" charset="0"/>
                <a:cs typeface="Times New Roman" panose="02020603050405020304" pitchFamily="18" charset="0"/>
              </a:rPr>
              <a:t>Directed Graphs</a:t>
            </a:r>
            <a:endParaRPr lang="en-US" sz="32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p:txBody>
          <a:bodyPr>
            <a:normAutofit/>
          </a:bodyPr>
          <a:lstStyle/>
          <a:p>
            <a:r>
              <a:rPr lang="en-US" altLang="zh-CN" b="1" dirty="0">
                <a:latin typeface="Times New Roman" panose="02020603050405020304" pitchFamily="18" charset="0"/>
                <a:cs typeface="Times New Roman" panose="02020603050405020304" pitchFamily="18" charset="0"/>
              </a:rPr>
              <a:t>Definition</a:t>
            </a:r>
          </a:p>
          <a:p>
            <a:pPr lvl="1"/>
            <a:r>
              <a:rPr lang="en-US" altLang="zh-CN" dirty="0">
                <a:latin typeface="Times New Roman" panose="02020603050405020304" pitchFamily="18" charset="0"/>
                <a:cs typeface="Times New Roman" panose="02020603050405020304" pitchFamily="18" charset="0"/>
              </a:rPr>
              <a:t>An </a:t>
            </a:r>
            <a:r>
              <a:rPr lang="en-US" altLang="zh-CN" i="1" dirty="0">
                <a:solidFill>
                  <a:srgbClr val="C00000"/>
                </a:solidFill>
                <a:latin typeface="Times New Roman" panose="02020603050405020304" pitchFamily="18" charset="0"/>
                <a:cs typeface="Times New Roman" panose="02020603050405020304" pitchFamily="18" charset="0"/>
              </a:rPr>
              <a:t>directed graph</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(or </a:t>
            </a:r>
            <a:r>
              <a:rPr lang="en-US" altLang="zh-CN" i="1" dirty="0">
                <a:solidFill>
                  <a:srgbClr val="C00000"/>
                </a:solidFill>
                <a:latin typeface="Times New Roman" panose="02020603050405020304" pitchFamily="18" charset="0"/>
                <a:cs typeface="Times New Roman" panose="02020603050405020304" pitchFamily="18" charset="0"/>
              </a:rPr>
              <a:t>digraph</a:t>
            </a:r>
            <a:r>
              <a:rPr lang="en-US" altLang="zh-CN" dirty="0">
                <a:latin typeface="Times New Roman" panose="02020603050405020304" pitchFamily="18" charset="0"/>
                <a:cs typeface="Times New Roman" panose="02020603050405020304" pitchFamily="18" charset="0"/>
              </a:rPr>
              <a:t>) (</a:t>
            </a:r>
            <a:r>
              <a:rPr lang="zh-CN" altLang="en-US"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有向图</a:t>
            </a:r>
            <a:r>
              <a:rPr lang="en-US" altLang="zh-CN" dirty="0">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G = </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V, E</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consists of </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 nonempty set </a:t>
            </a:r>
            <a:r>
              <a:rPr lang="en-US" altLang="zh-CN" i="1" dirty="0">
                <a:latin typeface="Times New Roman" panose="02020603050405020304" pitchFamily="18" charset="0"/>
                <a:cs typeface="Times New Roman" panose="02020603050405020304" pitchFamily="18" charset="0"/>
              </a:rPr>
              <a:t>V</a:t>
            </a:r>
            <a:r>
              <a:rPr lang="en-US" altLang="zh-CN" dirty="0">
                <a:latin typeface="Times New Roman" panose="02020603050405020304" pitchFamily="18" charset="0"/>
                <a:cs typeface="Times New Roman" panose="02020603050405020304" pitchFamily="18" charset="0"/>
              </a:rPr>
              <a:t> of </a:t>
            </a:r>
            <a:r>
              <a:rPr lang="en-US" altLang="zh-CN" i="1" dirty="0">
                <a:solidFill>
                  <a:srgbClr val="C00000"/>
                </a:solidFill>
                <a:latin typeface="Times New Roman" panose="02020603050405020304" pitchFamily="18" charset="0"/>
                <a:cs typeface="Times New Roman" panose="02020603050405020304" pitchFamily="18" charset="0"/>
              </a:rPr>
              <a:t>vertices</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(or </a:t>
            </a:r>
            <a:r>
              <a:rPr lang="en-US" altLang="zh-CN" i="1" dirty="0">
                <a:solidFill>
                  <a:srgbClr val="C00000"/>
                </a:solidFill>
                <a:latin typeface="Times New Roman" panose="02020603050405020304" pitchFamily="18" charset="0"/>
                <a:cs typeface="Times New Roman" panose="02020603050405020304" pitchFamily="18" charset="0"/>
              </a:rPr>
              <a:t>nodes</a:t>
            </a:r>
            <a:r>
              <a:rPr lang="en-US" altLang="zh-CN" dirty="0">
                <a:latin typeface="Times New Roman" panose="02020603050405020304" pitchFamily="18" charset="0"/>
                <a:cs typeface="Times New Roman" panose="02020603050405020304" pitchFamily="18" charset="0"/>
              </a:rPr>
              <a:t>) and a set </a:t>
            </a:r>
            <a:r>
              <a:rPr lang="en-US" altLang="zh-CN" i="1" dirty="0">
                <a:latin typeface="Times New Roman" panose="02020603050405020304" pitchFamily="18" charset="0"/>
                <a:cs typeface="Times New Roman" panose="02020603050405020304" pitchFamily="18" charset="0"/>
              </a:rPr>
              <a:t>E</a:t>
            </a:r>
            <a:r>
              <a:rPr lang="en-US" altLang="zh-CN" dirty="0">
                <a:latin typeface="Times New Roman" panose="02020603050405020304" pitchFamily="18" charset="0"/>
                <a:cs typeface="Times New Roman" panose="02020603050405020304" pitchFamily="18" charset="0"/>
              </a:rPr>
              <a:t> of </a:t>
            </a:r>
            <a:r>
              <a:rPr lang="en-US" altLang="zh-CN" i="1" dirty="0">
                <a:solidFill>
                  <a:srgbClr val="C00000"/>
                </a:solidFill>
                <a:latin typeface="Times New Roman" panose="02020603050405020304" pitchFamily="18" charset="0"/>
                <a:cs typeface="Times New Roman" panose="02020603050405020304" pitchFamily="18" charset="0"/>
              </a:rPr>
              <a:t>directed edges </a:t>
            </a:r>
            <a:r>
              <a:rPr lang="en-US" altLang="zh-CN" dirty="0">
                <a:latin typeface="Times New Roman" panose="02020603050405020304" pitchFamily="18" charset="0"/>
                <a:cs typeface="Times New Roman" panose="02020603050405020304" pitchFamily="18" charset="0"/>
              </a:rPr>
              <a:t>(or </a:t>
            </a:r>
            <a:r>
              <a:rPr lang="en-US" altLang="zh-CN" i="1" dirty="0">
                <a:solidFill>
                  <a:srgbClr val="C00000"/>
                </a:solidFill>
                <a:latin typeface="Times New Roman" panose="02020603050405020304" pitchFamily="18" charset="0"/>
                <a:cs typeface="Times New Roman" panose="02020603050405020304" pitchFamily="18" charset="0"/>
              </a:rPr>
              <a:t>arcs</a:t>
            </a:r>
            <a:r>
              <a:rPr lang="en-US" altLang="zh-CN" dirty="0">
                <a:latin typeface="Times New Roman" panose="02020603050405020304" pitchFamily="18" charset="0"/>
                <a:cs typeface="Times New Roman" panose="02020603050405020304" pitchFamily="18" charset="0"/>
              </a:rPr>
              <a:t>) (</a:t>
            </a:r>
            <a:r>
              <a:rPr lang="zh-CN" altLang="en-US"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有向边</a:t>
            </a:r>
            <a:r>
              <a:rPr lang="en-US" altLang="zh-CN" dirty="0">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 </a:t>
            </a:r>
            <a:endParaRPr lang="en-US" altLang="zh-CN" i="1" dirty="0">
              <a:latin typeface="Times New Roman" panose="02020603050405020304" pitchFamily="18" charset="0"/>
              <a:cs typeface="Times New Roman" panose="02020603050405020304" pitchFamily="18" charset="0"/>
            </a:endParaRPr>
          </a:p>
          <a:p>
            <a:pPr lvl="2"/>
            <a:r>
              <a:rPr lang="en-US" altLang="zh-CN" dirty="0">
                <a:latin typeface="Times New Roman" panose="02020603050405020304" pitchFamily="18" charset="0"/>
                <a:cs typeface="Times New Roman" panose="02020603050405020304" pitchFamily="18" charset="0"/>
              </a:rPr>
              <a:t>Each edge is associated with an ordered pair of vertices  </a:t>
            </a:r>
          </a:p>
          <a:p>
            <a:pPr lvl="2"/>
            <a:r>
              <a:rPr lang="en-US" altLang="zh-CN" dirty="0">
                <a:latin typeface="Times New Roman" panose="02020603050405020304" pitchFamily="18" charset="0"/>
                <a:cs typeface="Times New Roman" panose="02020603050405020304" pitchFamily="18" charset="0"/>
              </a:rPr>
              <a:t>The directed edge associated with the ordered pair (</a:t>
            </a:r>
            <a:r>
              <a:rPr lang="en-US" altLang="zh-CN" i="1" dirty="0" err="1">
                <a:latin typeface="Times New Roman" panose="02020603050405020304" pitchFamily="18" charset="0"/>
                <a:cs typeface="Times New Roman" panose="02020603050405020304" pitchFamily="18" charset="0"/>
              </a:rPr>
              <a:t>u</a:t>
            </a:r>
            <a:r>
              <a:rPr lang="en-US" altLang="zh-CN" dirty="0" err="1">
                <a:latin typeface="Times New Roman" panose="02020603050405020304" pitchFamily="18" charset="0"/>
                <a:cs typeface="Times New Roman" panose="02020603050405020304" pitchFamily="18" charset="0"/>
              </a:rPr>
              <a:t>,</a:t>
            </a:r>
            <a:r>
              <a:rPr lang="en-US" altLang="zh-CN" i="1" dirty="0" err="1">
                <a:latin typeface="Times New Roman" panose="02020603050405020304" pitchFamily="18" charset="0"/>
                <a:cs typeface="Times New Roman" panose="02020603050405020304" pitchFamily="18" charset="0"/>
              </a:rPr>
              <a:t>v</a:t>
            </a:r>
            <a:r>
              <a:rPr lang="en-US" altLang="zh-CN" dirty="0">
                <a:latin typeface="Times New Roman" panose="02020603050405020304" pitchFamily="18" charset="0"/>
                <a:cs typeface="Times New Roman" panose="02020603050405020304" pitchFamily="18" charset="0"/>
              </a:rPr>
              <a:t>) is said to </a:t>
            </a:r>
            <a:r>
              <a:rPr lang="en-US" altLang="zh-CN" i="1" dirty="0">
                <a:solidFill>
                  <a:srgbClr val="C00000"/>
                </a:solidFill>
                <a:latin typeface="Times New Roman" panose="02020603050405020304" pitchFamily="18" charset="0"/>
                <a:cs typeface="Times New Roman" panose="02020603050405020304" pitchFamily="18" charset="0"/>
              </a:rPr>
              <a:t>start</a:t>
            </a:r>
            <a:r>
              <a:rPr lang="en-US" altLang="zh-CN" i="1" dirty="0">
                <a:latin typeface="Times New Roman" panose="02020603050405020304" pitchFamily="18" charset="0"/>
                <a:cs typeface="Times New Roman" panose="02020603050405020304" pitchFamily="18" charset="0"/>
              </a:rPr>
              <a:t> at u</a:t>
            </a:r>
            <a:r>
              <a:rPr lang="en-US" altLang="zh-CN" dirty="0">
                <a:latin typeface="Times New Roman" panose="02020603050405020304" pitchFamily="18" charset="0"/>
                <a:cs typeface="Times New Roman" panose="02020603050405020304" pitchFamily="18" charset="0"/>
              </a:rPr>
              <a:t> and </a:t>
            </a:r>
            <a:r>
              <a:rPr lang="en-US" altLang="zh-CN" i="1" dirty="0">
                <a:solidFill>
                  <a:srgbClr val="C00000"/>
                </a:solidFill>
                <a:latin typeface="Times New Roman" panose="02020603050405020304" pitchFamily="18" charset="0"/>
                <a:cs typeface="Times New Roman" panose="02020603050405020304" pitchFamily="18" charset="0"/>
              </a:rPr>
              <a:t>end</a:t>
            </a:r>
            <a:r>
              <a:rPr lang="en-US" altLang="zh-CN" i="1" dirty="0">
                <a:latin typeface="Times New Roman" panose="02020603050405020304" pitchFamily="18" charset="0"/>
                <a:cs typeface="Times New Roman" panose="02020603050405020304" pitchFamily="18" charset="0"/>
              </a:rPr>
              <a:t> at</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v</a:t>
            </a:r>
            <a:endParaRPr lang="en-US" altLang="zh-CN" dirty="0">
              <a:latin typeface="Times New Roman" panose="02020603050405020304" pitchFamily="18" charset="0"/>
              <a:cs typeface="Times New Roman" panose="02020603050405020304" pitchFamily="18" charset="0"/>
            </a:endParaRPr>
          </a:p>
          <a:p>
            <a:endParaRPr lang="en-US" altLang="zh-CN" dirty="0"/>
          </a:p>
          <a:p>
            <a:endParaRPr lang="en-US" altLang="zh-CN" dirty="0"/>
          </a:p>
          <a:p>
            <a:endParaRPr lang="en-US" altLang="zh-CN" dirty="0"/>
          </a:p>
          <a:p>
            <a:pPr>
              <a:lnSpc>
                <a:spcPct val="100000"/>
              </a:lnSpc>
            </a:pPr>
            <a:r>
              <a:rPr lang="en-US" altLang="zh-CN" b="1" dirty="0">
                <a:latin typeface="Times New Roman" panose="02020603050405020304" pitchFamily="18" charset="0"/>
                <a:cs typeface="Times New Roman" panose="02020603050405020304" pitchFamily="18" charset="0"/>
              </a:rPr>
              <a:t>Remarks</a:t>
            </a:r>
          </a:p>
          <a:p>
            <a:pPr lvl="1"/>
            <a:r>
              <a:rPr lang="en-US" altLang="zh-CN" dirty="0">
                <a:latin typeface="Times New Roman" panose="02020603050405020304" pitchFamily="18" charset="0"/>
                <a:cs typeface="Times New Roman" panose="02020603050405020304" pitchFamily="18" charset="0"/>
              </a:rPr>
              <a:t>Graphs where the endpoints of an edge are not ordered are said to be </a:t>
            </a:r>
            <a:r>
              <a:rPr lang="en-US" altLang="zh-CN" i="1" dirty="0">
                <a:solidFill>
                  <a:srgbClr val="C00000"/>
                </a:solidFill>
                <a:latin typeface="Times New Roman" panose="02020603050405020304" pitchFamily="18" charset="0"/>
                <a:cs typeface="Times New Roman" panose="02020603050405020304" pitchFamily="18" charset="0"/>
              </a:rPr>
              <a:t>undirected graphs</a:t>
            </a:r>
            <a:r>
              <a:rPr lang="en-US" altLang="zh-CN" dirty="0">
                <a:latin typeface="Times New Roman" panose="02020603050405020304" pitchFamily="18" charset="0"/>
                <a:cs typeface="Times New Roman" panose="02020603050405020304" pitchFamily="18" charset="0"/>
              </a:rPr>
              <a:t> (</a:t>
            </a:r>
            <a:r>
              <a:rPr lang="zh-CN" altLang="en-US"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无向图</a:t>
            </a:r>
            <a:r>
              <a:rPr lang="en-US" altLang="zh-CN" dirty="0">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 </a:t>
            </a:r>
            <a:endParaRPr lang="zh-CN" altLang="en-US" dirty="0">
              <a:solidFill>
                <a:srgbClr val="C00000"/>
              </a:solidFill>
              <a:latin typeface="Times New Roman" panose="02020603050405020304" pitchFamily="18" charset="0"/>
              <a:cs typeface="Times New Roman" panose="02020603050405020304" pitchFamily="18" charset="0"/>
            </a:endParaRPr>
          </a:p>
        </p:txBody>
      </p:sp>
      <p:grpSp>
        <p:nvGrpSpPr>
          <p:cNvPr id="53" name="Group 3">
            <a:extLst>
              <a:ext uri="{FF2B5EF4-FFF2-40B4-BE49-F238E27FC236}">
                <a16:creationId xmlns:a16="http://schemas.microsoft.com/office/drawing/2014/main" id="{613BE08F-D888-48C2-8305-AC727413C0F3}"/>
              </a:ext>
            </a:extLst>
          </p:cNvPr>
          <p:cNvGrpSpPr/>
          <p:nvPr/>
        </p:nvGrpSpPr>
        <p:grpSpPr>
          <a:xfrm>
            <a:off x="4268454" y="3120788"/>
            <a:ext cx="1968392" cy="1439262"/>
            <a:chOff x="2362200" y="2057400"/>
            <a:chExt cx="4038600" cy="2357586"/>
          </a:xfrm>
        </p:grpSpPr>
        <p:sp>
          <p:nvSpPr>
            <p:cNvPr id="54" name="Oval 4">
              <a:extLst>
                <a:ext uri="{FF2B5EF4-FFF2-40B4-BE49-F238E27FC236}">
                  <a16:creationId xmlns:a16="http://schemas.microsoft.com/office/drawing/2014/main" id="{17D7DC64-2125-4C66-9011-B495DE6F5E8C}"/>
                </a:ext>
              </a:extLst>
            </p:cNvPr>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 name="Oval 5">
              <a:extLst>
                <a:ext uri="{FF2B5EF4-FFF2-40B4-BE49-F238E27FC236}">
                  <a16:creationId xmlns:a16="http://schemas.microsoft.com/office/drawing/2014/main" id="{FCB160B8-6B18-47A1-87A7-07A88DE1495A}"/>
                </a:ext>
              </a:extLst>
            </p:cNvPr>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6" name="Oval 6">
              <a:extLst>
                <a:ext uri="{FF2B5EF4-FFF2-40B4-BE49-F238E27FC236}">
                  <a16:creationId xmlns:a16="http://schemas.microsoft.com/office/drawing/2014/main" id="{B89822B0-2138-4428-9D5F-C07A63195ED9}"/>
                </a:ext>
              </a:extLst>
            </p:cNvPr>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57" name="Straight Connector 7">
              <a:extLst>
                <a:ext uri="{FF2B5EF4-FFF2-40B4-BE49-F238E27FC236}">
                  <a16:creationId xmlns:a16="http://schemas.microsoft.com/office/drawing/2014/main" id="{C6CB5E8B-7753-41C7-A985-13EDF246723A}"/>
                </a:ext>
              </a:extLst>
            </p:cNvPr>
            <p:cNvCxnSpPr>
              <a:cxnSpLocks/>
              <a:stCxn id="54" idx="6"/>
              <a:endCxn id="56" idx="2"/>
            </p:cNvCxnSpPr>
            <p:nvPr/>
          </p:nvCxnSpPr>
          <p:spPr>
            <a:xfrm>
              <a:off x="3200400" y="2400300"/>
              <a:ext cx="2362201"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8">
              <a:extLst>
                <a:ext uri="{FF2B5EF4-FFF2-40B4-BE49-F238E27FC236}">
                  <a16:creationId xmlns:a16="http://schemas.microsoft.com/office/drawing/2014/main" id="{1F93D987-84C4-42A4-94C9-28EF605867E7}"/>
                </a:ext>
              </a:extLst>
            </p:cNvPr>
            <p:cNvCxnSpPr>
              <a:stCxn id="54" idx="5"/>
              <a:endCxn id="55"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Connector 9">
              <a:extLst>
                <a:ext uri="{FF2B5EF4-FFF2-40B4-BE49-F238E27FC236}">
                  <a16:creationId xmlns:a16="http://schemas.microsoft.com/office/drawing/2014/main" id="{75531B71-4E3F-4838-BB27-5A4C2D1C0F6D}"/>
                </a:ext>
              </a:extLst>
            </p:cNvPr>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TextBox 10">
              <a:extLst>
                <a:ext uri="{FF2B5EF4-FFF2-40B4-BE49-F238E27FC236}">
                  <a16:creationId xmlns:a16="http://schemas.microsoft.com/office/drawing/2014/main" id="{93B765CD-4191-4BE9-BE71-9718D6E80D89}"/>
                </a:ext>
              </a:extLst>
            </p:cNvPr>
            <p:cNvSpPr txBox="1"/>
            <p:nvPr/>
          </p:nvSpPr>
          <p:spPr>
            <a:xfrm>
              <a:off x="2362200" y="2209799"/>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sp>
          <p:nvSpPr>
            <p:cNvPr id="61" name="TextBox 11">
              <a:extLst>
                <a:ext uri="{FF2B5EF4-FFF2-40B4-BE49-F238E27FC236}">
                  <a16:creationId xmlns:a16="http://schemas.microsoft.com/office/drawing/2014/main" id="{7F70B09B-2E3A-4753-A6D6-D6DB2A27FEBC}"/>
                </a:ext>
              </a:extLst>
            </p:cNvPr>
            <p:cNvSpPr txBox="1"/>
            <p:nvPr/>
          </p:nvSpPr>
          <p:spPr>
            <a:xfrm>
              <a:off x="5943600" y="2057400"/>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62" name="TextBox 12">
              <a:extLst>
                <a:ext uri="{FF2B5EF4-FFF2-40B4-BE49-F238E27FC236}">
                  <a16:creationId xmlns:a16="http://schemas.microsoft.com/office/drawing/2014/main" id="{1A89B643-4CF0-43A2-BB5B-A6ACCE60B951}"/>
                </a:ext>
              </a:extLst>
            </p:cNvPr>
            <p:cNvSpPr txBox="1"/>
            <p:nvPr/>
          </p:nvSpPr>
          <p:spPr>
            <a:xfrm>
              <a:off x="5105400" y="3810001"/>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a:t>
              </a:r>
            </a:p>
          </p:txBody>
        </p:sp>
      </p:grpSp>
      <p:sp>
        <p:nvSpPr>
          <p:cNvPr id="63" name="TextBox 30">
            <a:extLst>
              <a:ext uri="{FF2B5EF4-FFF2-40B4-BE49-F238E27FC236}">
                <a16:creationId xmlns:a16="http://schemas.microsoft.com/office/drawing/2014/main" id="{2523C212-D470-4444-80AA-6B7EFA688EA3}"/>
              </a:ext>
            </a:extLst>
          </p:cNvPr>
          <p:cNvSpPr txBox="1"/>
          <p:nvPr/>
        </p:nvSpPr>
        <p:spPr>
          <a:xfrm>
            <a:off x="6340971" y="3311839"/>
            <a:ext cx="13716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a:t>
            </a:r>
          </a:p>
        </p:txBody>
      </p:sp>
      <p:sp>
        <p:nvSpPr>
          <p:cNvPr id="64" name="TextBox 31">
            <a:extLst>
              <a:ext uri="{FF2B5EF4-FFF2-40B4-BE49-F238E27FC236}">
                <a16:creationId xmlns:a16="http://schemas.microsoft.com/office/drawing/2014/main" id="{2994F684-8A58-4FEC-86E6-2CC29BF9B7E6}"/>
              </a:ext>
            </a:extLst>
          </p:cNvPr>
          <p:cNvSpPr txBox="1"/>
          <p:nvPr/>
        </p:nvSpPr>
        <p:spPr>
          <a:xfrm>
            <a:off x="6340971" y="3671445"/>
            <a:ext cx="3511826"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is a directed graph with three vertices and four edges</a:t>
            </a:r>
          </a:p>
        </p:txBody>
      </p:sp>
      <p:cxnSp>
        <p:nvCxnSpPr>
          <p:cNvPr id="65" name="Straight Arrow Connector 44">
            <a:extLst>
              <a:ext uri="{FF2B5EF4-FFF2-40B4-BE49-F238E27FC236}">
                <a16:creationId xmlns:a16="http://schemas.microsoft.com/office/drawing/2014/main" id="{AC921CF4-8735-4776-9DAA-0DEDED378580}"/>
              </a:ext>
            </a:extLst>
          </p:cNvPr>
          <p:cNvCxnSpPr/>
          <p:nvPr/>
        </p:nvCxnSpPr>
        <p:spPr>
          <a:xfrm flipV="1">
            <a:off x="5494057" y="3399901"/>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灯片编号占位符 4">
            <a:extLst>
              <a:ext uri="{FF2B5EF4-FFF2-40B4-BE49-F238E27FC236}">
                <a16:creationId xmlns:a16="http://schemas.microsoft.com/office/drawing/2014/main" id="{20C62EC4-2942-42BE-B8EF-F01F1F0343C1}"/>
              </a:ext>
            </a:extLst>
          </p:cNvPr>
          <p:cNvSpPr>
            <a:spLocks noGrp="1"/>
          </p:cNvSpPr>
          <p:nvPr>
            <p:ph type="sldNum" sz="quarter" idx="12"/>
          </p:nvPr>
        </p:nvSpPr>
        <p:spPr/>
        <p:txBody>
          <a:bodyPr/>
          <a:lstStyle/>
          <a:p>
            <a:fld id="{1D48173F-29F5-4F80-B3DF-496932BE8A19}" type="slidenum">
              <a:rPr lang="zh-CN" altLang="en-US" smtClean="0"/>
              <a:t>16</a:t>
            </a:fld>
            <a:endParaRPr lang="zh-CN" altLang="en-US"/>
          </a:p>
        </p:txBody>
      </p:sp>
    </p:spTree>
    <p:extLst>
      <p:ext uri="{BB962C8B-B14F-4D97-AF65-F5344CB8AC3E}">
        <p14:creationId xmlns:p14="http://schemas.microsoft.com/office/powerpoint/2010/main" val="206444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7245985"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3200" b="1" dirty="0">
                <a:latin typeface="Times New Roman" panose="02020603050405020304" pitchFamily="18" charset="0"/>
                <a:cs typeface="Times New Roman" panose="02020603050405020304" pitchFamily="18" charset="0"/>
              </a:rPr>
              <a:t>Some Terminology (continued)</a:t>
            </a:r>
            <a:endParaRPr lang="en-US" sz="32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p:txBody>
          <a:bodyPr>
            <a:normAutofit/>
          </a:bodyPr>
          <a:lstStyle/>
          <a:p>
            <a:r>
              <a:rPr lang="en-US" altLang="zh-CN" dirty="0">
                <a:latin typeface="Times New Roman" panose="02020603050405020304" pitchFamily="18" charset="0"/>
                <a:cs typeface="Times New Roman" panose="02020603050405020304" pitchFamily="18" charset="0"/>
              </a:rPr>
              <a:t>A </a:t>
            </a:r>
            <a:r>
              <a:rPr lang="en-US" altLang="zh-CN" i="1" dirty="0">
                <a:solidFill>
                  <a:srgbClr val="C00000"/>
                </a:solidFill>
                <a:latin typeface="Times New Roman" panose="02020603050405020304" pitchFamily="18" charset="0"/>
                <a:cs typeface="Times New Roman" panose="02020603050405020304" pitchFamily="18" charset="0"/>
              </a:rPr>
              <a:t>simple directed graph</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has no loops and no multiple edges</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 </a:t>
            </a:r>
            <a:r>
              <a:rPr lang="en-US" altLang="zh-CN" i="1" dirty="0">
                <a:solidFill>
                  <a:srgbClr val="C00000"/>
                </a:solidFill>
                <a:latin typeface="Times New Roman" panose="02020603050405020304" pitchFamily="18" charset="0"/>
                <a:cs typeface="Times New Roman" panose="02020603050405020304" pitchFamily="18" charset="0"/>
              </a:rPr>
              <a:t>directed multigraph</a:t>
            </a:r>
            <a:r>
              <a:rPr lang="en-US" altLang="zh-CN" dirty="0">
                <a:solidFill>
                  <a:srgbClr val="C0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may have multiple directed edges.  When there are </a:t>
            </a:r>
            <a:r>
              <a:rPr lang="en-US" altLang="zh-CN" i="1" dirty="0">
                <a:latin typeface="Times New Roman" panose="02020603050405020304" pitchFamily="18" charset="0"/>
                <a:cs typeface="Times New Roman" panose="02020603050405020304" pitchFamily="18" charset="0"/>
              </a:rPr>
              <a:t>m</a:t>
            </a:r>
            <a:r>
              <a:rPr lang="en-US" altLang="zh-CN" dirty="0">
                <a:latin typeface="Times New Roman" panose="02020603050405020304" pitchFamily="18" charset="0"/>
                <a:cs typeface="Times New Roman" panose="02020603050405020304" pitchFamily="18" charset="0"/>
              </a:rPr>
              <a:t> directed edges from the vertex </a:t>
            </a:r>
            <a:r>
              <a:rPr lang="en-US" altLang="zh-CN" i="1" dirty="0">
                <a:latin typeface="Times New Roman" panose="02020603050405020304" pitchFamily="18" charset="0"/>
                <a:cs typeface="Times New Roman" panose="02020603050405020304" pitchFamily="18" charset="0"/>
              </a:rPr>
              <a:t>u</a:t>
            </a:r>
            <a:r>
              <a:rPr lang="en-US" altLang="zh-CN" dirty="0">
                <a:latin typeface="Times New Roman" panose="02020603050405020304" pitchFamily="18" charset="0"/>
                <a:cs typeface="Times New Roman" panose="02020603050405020304" pitchFamily="18" charset="0"/>
              </a:rPr>
              <a:t> to the vertex </a:t>
            </a:r>
            <a:r>
              <a:rPr lang="en-US" altLang="zh-CN" i="1" dirty="0">
                <a:latin typeface="Times New Roman" panose="02020603050405020304" pitchFamily="18" charset="0"/>
                <a:cs typeface="Times New Roman" panose="02020603050405020304" pitchFamily="18" charset="0"/>
              </a:rPr>
              <a:t>v</a:t>
            </a:r>
            <a:r>
              <a:rPr lang="en-US" altLang="zh-CN" dirty="0">
                <a:latin typeface="Times New Roman" panose="02020603050405020304" pitchFamily="18" charset="0"/>
                <a:cs typeface="Times New Roman" panose="02020603050405020304" pitchFamily="18" charset="0"/>
              </a:rPr>
              <a:t>,  we say that  (</a:t>
            </a:r>
            <a:r>
              <a:rPr lang="en-US" altLang="zh-CN" i="1" dirty="0" err="1">
                <a:latin typeface="Times New Roman" panose="02020603050405020304" pitchFamily="18" charset="0"/>
                <a:cs typeface="Times New Roman" panose="02020603050405020304" pitchFamily="18" charset="0"/>
              </a:rPr>
              <a:t>u,v</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an edge of </a:t>
            </a:r>
            <a:r>
              <a:rPr lang="en-US" altLang="zh-CN" i="1" dirty="0">
                <a:solidFill>
                  <a:srgbClr val="C00000"/>
                </a:solidFill>
                <a:latin typeface="Times New Roman" panose="02020603050405020304" pitchFamily="18" charset="0"/>
                <a:cs typeface="Times New Roman" panose="02020603050405020304" pitchFamily="18" charset="0"/>
              </a:rPr>
              <a:t>multiplicity</a:t>
            </a:r>
            <a:r>
              <a:rPr lang="en-US" altLang="zh-CN" i="1" dirty="0">
                <a:latin typeface="Times New Roman" panose="02020603050405020304" pitchFamily="18" charset="0"/>
                <a:cs typeface="Times New Roman" panose="02020603050405020304" pitchFamily="18" charset="0"/>
              </a:rPr>
              <a:t> m</a:t>
            </a:r>
            <a:endParaRPr lang="en-US" altLang="zh-CN" dirty="0">
              <a:latin typeface="Times New Roman" panose="02020603050405020304" pitchFamily="18" charset="0"/>
              <a:cs typeface="Times New Roman" panose="02020603050405020304" pitchFamily="18" charset="0"/>
            </a:endParaRPr>
          </a:p>
        </p:txBody>
      </p:sp>
      <p:grpSp>
        <p:nvGrpSpPr>
          <p:cNvPr id="69" name="Group 13">
            <a:extLst>
              <a:ext uri="{FF2B5EF4-FFF2-40B4-BE49-F238E27FC236}">
                <a16:creationId xmlns:a16="http://schemas.microsoft.com/office/drawing/2014/main" id="{B32F6C58-AB81-418D-9FEA-C8A53D81AE8C}"/>
              </a:ext>
            </a:extLst>
          </p:cNvPr>
          <p:cNvGrpSpPr/>
          <p:nvPr/>
        </p:nvGrpSpPr>
        <p:grpSpPr>
          <a:xfrm>
            <a:off x="6840833" y="5148635"/>
            <a:ext cx="2240280" cy="1414886"/>
            <a:chOff x="2362200" y="1905000"/>
            <a:chExt cx="4191000" cy="2887274"/>
          </a:xfrm>
        </p:grpSpPr>
        <p:sp>
          <p:nvSpPr>
            <p:cNvPr id="70" name="Oval 14">
              <a:extLst>
                <a:ext uri="{FF2B5EF4-FFF2-40B4-BE49-F238E27FC236}">
                  <a16:creationId xmlns:a16="http://schemas.microsoft.com/office/drawing/2014/main" id="{653090A9-88C6-4752-8D12-510B2AE2159E}"/>
                </a:ext>
              </a:extLst>
            </p:cNvPr>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1" name="Oval 15">
              <a:extLst>
                <a:ext uri="{FF2B5EF4-FFF2-40B4-BE49-F238E27FC236}">
                  <a16:creationId xmlns:a16="http://schemas.microsoft.com/office/drawing/2014/main" id="{04EE37DE-0A4B-4DC0-BCE7-737B3463BA7F}"/>
                </a:ext>
              </a:extLst>
            </p:cNvPr>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16">
              <a:extLst>
                <a:ext uri="{FF2B5EF4-FFF2-40B4-BE49-F238E27FC236}">
                  <a16:creationId xmlns:a16="http://schemas.microsoft.com/office/drawing/2014/main" id="{358A02DE-8B44-4AD0-98AD-EB845EBFB232}"/>
                </a:ext>
              </a:extLst>
            </p:cNvPr>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3" name="Straight Connector 17">
              <a:extLst>
                <a:ext uri="{FF2B5EF4-FFF2-40B4-BE49-F238E27FC236}">
                  <a16:creationId xmlns:a16="http://schemas.microsoft.com/office/drawing/2014/main" id="{A4A3ECC7-EC23-4006-81D5-3E9DD054A32F}"/>
                </a:ext>
              </a:extLst>
            </p:cNvPr>
            <p:cNvCxnSpPr>
              <a:cxnSpLocks/>
              <a:stCxn id="70" idx="3"/>
              <a:endCxn id="72" idx="2"/>
            </p:cNvCxnSpPr>
            <p:nvPr/>
          </p:nvCxnSpPr>
          <p:spPr>
            <a:xfrm flipV="1">
              <a:off x="3005277" y="2400300"/>
              <a:ext cx="2557322" cy="80822"/>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Connector 18">
              <a:extLst>
                <a:ext uri="{FF2B5EF4-FFF2-40B4-BE49-F238E27FC236}">
                  <a16:creationId xmlns:a16="http://schemas.microsoft.com/office/drawing/2014/main" id="{BDEA3819-36B2-4BA1-AF43-C0060A705728}"/>
                </a:ext>
              </a:extLst>
            </p:cNvPr>
            <p:cNvCxnSpPr>
              <a:stCxn id="70" idx="5"/>
              <a:endCxn id="71"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Connector 19">
              <a:extLst>
                <a:ext uri="{FF2B5EF4-FFF2-40B4-BE49-F238E27FC236}">
                  <a16:creationId xmlns:a16="http://schemas.microsoft.com/office/drawing/2014/main" id="{ABBDD82C-C650-4F2B-98FC-8D4B27378C02}"/>
                </a:ext>
              </a:extLst>
            </p:cNvPr>
            <p:cNvCxnSpPr>
              <a:stCxn id="72" idx="4"/>
              <a:endCxn id="71" idx="7"/>
            </p:cNvCxnSpPr>
            <p:nvPr/>
          </p:nvCxnSpPr>
          <p:spPr>
            <a:xfrm rot="5400000">
              <a:off x="4557572" y="2800350"/>
              <a:ext cx="1405078" cy="83357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Connector 20">
              <a:extLst>
                <a:ext uri="{FF2B5EF4-FFF2-40B4-BE49-F238E27FC236}">
                  <a16:creationId xmlns:a16="http://schemas.microsoft.com/office/drawing/2014/main" id="{13013419-A43E-4338-B95C-BA8CCAE7CBB5}"/>
                </a:ext>
              </a:extLst>
            </p:cNvPr>
            <p:cNvCxnSpPr>
              <a:stCxn id="71" idx="2"/>
            </p:cNvCxnSpPr>
            <p:nvPr/>
          </p:nvCxnSpPr>
          <p:spPr>
            <a:xfrm rot="10800000">
              <a:off x="2895600" y="3505200"/>
              <a:ext cx="1752600" cy="4953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21">
              <a:extLst>
                <a:ext uri="{FF2B5EF4-FFF2-40B4-BE49-F238E27FC236}">
                  <a16:creationId xmlns:a16="http://schemas.microsoft.com/office/drawing/2014/main" id="{1EDCDE6F-BF08-4EF0-8766-2BDCB4AB8EBA}"/>
                </a:ext>
              </a:extLst>
            </p:cNvPr>
            <p:cNvCxnSpPr>
              <a:endCxn id="70" idx="4"/>
            </p:cNvCxnSpPr>
            <p:nvPr/>
          </p:nvCxnSpPr>
          <p:spPr>
            <a:xfrm rot="5400000" flipH="1" flipV="1">
              <a:off x="2495550" y="2914650"/>
              <a:ext cx="990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22">
              <a:extLst>
                <a:ext uri="{FF2B5EF4-FFF2-40B4-BE49-F238E27FC236}">
                  <a16:creationId xmlns:a16="http://schemas.microsoft.com/office/drawing/2014/main" id="{E749540D-E67C-4574-AE86-432CB7959BDC}"/>
                </a:ext>
              </a:extLst>
            </p:cNvPr>
            <p:cNvCxnSpPr>
              <a:stCxn id="71" idx="6"/>
            </p:cNvCxnSpPr>
            <p:nvPr/>
          </p:nvCxnSpPr>
          <p:spPr>
            <a:xfrm flipV="1">
              <a:off x="4876800" y="3276600"/>
              <a:ext cx="1447800" cy="7239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23">
              <a:extLst>
                <a:ext uri="{FF2B5EF4-FFF2-40B4-BE49-F238E27FC236}">
                  <a16:creationId xmlns:a16="http://schemas.microsoft.com/office/drawing/2014/main" id="{B0BE1261-6234-447B-9214-D9B04FA4AA34}"/>
                </a:ext>
              </a:extLst>
            </p:cNvPr>
            <p:cNvCxnSpPr>
              <a:endCxn id="72" idx="5"/>
            </p:cNvCxnSpPr>
            <p:nvPr/>
          </p:nvCxnSpPr>
          <p:spPr>
            <a:xfrm rot="16200000" flipV="1">
              <a:off x="5643422" y="2595422"/>
              <a:ext cx="795478" cy="56687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24">
              <a:extLst>
                <a:ext uri="{FF2B5EF4-FFF2-40B4-BE49-F238E27FC236}">
                  <a16:creationId xmlns:a16="http://schemas.microsoft.com/office/drawing/2014/main" id="{0DB11FCA-D68F-4592-87A4-23A4E8290941}"/>
                </a:ext>
              </a:extLst>
            </p:cNvPr>
            <p:cNvSpPr txBox="1"/>
            <p:nvPr/>
          </p:nvSpPr>
          <p:spPr>
            <a:xfrm>
              <a:off x="5257800" y="4038600"/>
              <a:ext cx="457200" cy="753674"/>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a:t>
              </a:r>
            </a:p>
          </p:txBody>
        </p:sp>
        <p:sp>
          <p:nvSpPr>
            <p:cNvPr id="81" name="TextBox 25">
              <a:extLst>
                <a:ext uri="{FF2B5EF4-FFF2-40B4-BE49-F238E27FC236}">
                  <a16:creationId xmlns:a16="http://schemas.microsoft.com/office/drawing/2014/main" id="{9BFC2587-E182-45EE-BF71-F68D94E29022}"/>
                </a:ext>
              </a:extLst>
            </p:cNvPr>
            <p:cNvSpPr txBox="1"/>
            <p:nvPr/>
          </p:nvSpPr>
          <p:spPr>
            <a:xfrm>
              <a:off x="2362200" y="2362199"/>
              <a:ext cx="457200" cy="753674"/>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sp>
          <p:nvSpPr>
            <p:cNvPr id="82" name="TextBox 26">
              <a:extLst>
                <a:ext uri="{FF2B5EF4-FFF2-40B4-BE49-F238E27FC236}">
                  <a16:creationId xmlns:a16="http://schemas.microsoft.com/office/drawing/2014/main" id="{87469111-E328-4ECD-8D99-4F76C588E74B}"/>
                </a:ext>
              </a:extLst>
            </p:cNvPr>
            <p:cNvSpPr txBox="1"/>
            <p:nvPr/>
          </p:nvSpPr>
          <p:spPr>
            <a:xfrm>
              <a:off x="6096000" y="2209800"/>
              <a:ext cx="457200" cy="753674"/>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83" name="Freeform 27">
              <a:extLst>
                <a:ext uri="{FF2B5EF4-FFF2-40B4-BE49-F238E27FC236}">
                  <a16:creationId xmlns:a16="http://schemas.microsoft.com/office/drawing/2014/main" id="{9C0AC345-1802-45D9-9A88-2272AAA08DF0}"/>
                </a:ext>
              </a:extLst>
            </p:cNvPr>
            <p:cNvSpPr/>
            <p:nvPr/>
          </p:nvSpPr>
          <p:spPr>
            <a:xfrm>
              <a:off x="4572000" y="4114800"/>
              <a:ext cx="488887" cy="479834"/>
            </a:xfrm>
            <a:custGeom>
              <a:avLst/>
              <a:gdLst>
                <a:gd name="connsiteX0" fmla="*/ 117695 w 488887"/>
                <a:gd name="connsiteY0" fmla="*/ 18107 h 479834"/>
                <a:gd name="connsiteX1" fmla="*/ 63375 w 488887"/>
                <a:gd name="connsiteY1" fmla="*/ 45268 h 479834"/>
                <a:gd name="connsiteX2" fmla="*/ 27161 w 488887"/>
                <a:gd name="connsiteY2" fmla="*/ 99588 h 479834"/>
                <a:gd name="connsiteX3" fmla="*/ 18107 w 488887"/>
                <a:gd name="connsiteY3" fmla="*/ 135802 h 479834"/>
                <a:gd name="connsiteX4" fmla="*/ 0 w 488887"/>
                <a:gd name="connsiteY4" fmla="*/ 190123 h 479834"/>
                <a:gd name="connsiteX5" fmla="*/ 9054 w 488887"/>
                <a:gd name="connsiteY5" fmla="*/ 353085 h 479834"/>
                <a:gd name="connsiteX6" fmla="*/ 81481 w 488887"/>
                <a:gd name="connsiteY6" fmla="*/ 425513 h 479834"/>
                <a:gd name="connsiteX7" fmla="*/ 153909 w 488887"/>
                <a:gd name="connsiteY7" fmla="*/ 461727 h 479834"/>
                <a:gd name="connsiteX8" fmla="*/ 181070 w 488887"/>
                <a:gd name="connsiteY8" fmla="*/ 479834 h 479834"/>
                <a:gd name="connsiteX9" fmla="*/ 316872 w 488887"/>
                <a:gd name="connsiteY9" fmla="*/ 470780 h 479834"/>
                <a:gd name="connsiteX10" fmla="*/ 344032 w 488887"/>
                <a:gd name="connsiteY10" fmla="*/ 461727 h 479834"/>
                <a:gd name="connsiteX11" fmla="*/ 380246 w 488887"/>
                <a:gd name="connsiteY11" fmla="*/ 452673 h 479834"/>
                <a:gd name="connsiteX12" fmla="*/ 407406 w 488887"/>
                <a:gd name="connsiteY12" fmla="*/ 434567 h 479834"/>
                <a:gd name="connsiteX13" fmla="*/ 434567 w 488887"/>
                <a:gd name="connsiteY13" fmla="*/ 407406 h 479834"/>
                <a:gd name="connsiteX14" fmla="*/ 470780 w 488887"/>
                <a:gd name="connsiteY14" fmla="*/ 344032 h 479834"/>
                <a:gd name="connsiteX15" fmla="*/ 479834 w 488887"/>
                <a:gd name="connsiteY15" fmla="*/ 316871 h 479834"/>
                <a:gd name="connsiteX16" fmla="*/ 488887 w 488887"/>
                <a:gd name="connsiteY16" fmla="*/ 262551 h 479834"/>
                <a:gd name="connsiteX17" fmla="*/ 479834 w 488887"/>
                <a:gd name="connsiteY17" fmla="*/ 117695 h 479834"/>
                <a:gd name="connsiteX18" fmla="*/ 416460 w 488887"/>
                <a:gd name="connsiteY18" fmla="*/ 54321 h 479834"/>
                <a:gd name="connsiteX19" fmla="*/ 389299 w 488887"/>
                <a:gd name="connsiteY19" fmla="*/ 36214 h 479834"/>
                <a:gd name="connsiteX20" fmla="*/ 316872 w 488887"/>
                <a:gd name="connsiteY2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887" h="479834">
                  <a:moveTo>
                    <a:pt x="117695" y="18107"/>
                  </a:moveTo>
                  <a:cubicBezTo>
                    <a:pt x="98321" y="24565"/>
                    <a:pt x="77828" y="28750"/>
                    <a:pt x="63375" y="45268"/>
                  </a:cubicBezTo>
                  <a:cubicBezTo>
                    <a:pt x="49045" y="61645"/>
                    <a:pt x="27161" y="99588"/>
                    <a:pt x="27161" y="99588"/>
                  </a:cubicBezTo>
                  <a:cubicBezTo>
                    <a:pt x="24143" y="111659"/>
                    <a:pt x="21682" y="123884"/>
                    <a:pt x="18107" y="135802"/>
                  </a:cubicBezTo>
                  <a:cubicBezTo>
                    <a:pt x="12622" y="154083"/>
                    <a:pt x="0" y="190123"/>
                    <a:pt x="0" y="190123"/>
                  </a:cubicBezTo>
                  <a:cubicBezTo>
                    <a:pt x="3018" y="244444"/>
                    <a:pt x="1703" y="299179"/>
                    <a:pt x="9054" y="353085"/>
                  </a:cubicBezTo>
                  <a:cubicBezTo>
                    <a:pt x="14622" y="393915"/>
                    <a:pt x="51842" y="405754"/>
                    <a:pt x="81481" y="425513"/>
                  </a:cubicBezTo>
                  <a:cubicBezTo>
                    <a:pt x="144402" y="467461"/>
                    <a:pt x="65326" y="417435"/>
                    <a:pt x="153909" y="461727"/>
                  </a:cubicBezTo>
                  <a:cubicBezTo>
                    <a:pt x="163641" y="466593"/>
                    <a:pt x="172016" y="473798"/>
                    <a:pt x="181070" y="479834"/>
                  </a:cubicBezTo>
                  <a:cubicBezTo>
                    <a:pt x="226337" y="476816"/>
                    <a:pt x="271782" y="475790"/>
                    <a:pt x="316872" y="470780"/>
                  </a:cubicBezTo>
                  <a:cubicBezTo>
                    <a:pt x="326357" y="469726"/>
                    <a:pt x="334856" y="464349"/>
                    <a:pt x="344032" y="461727"/>
                  </a:cubicBezTo>
                  <a:cubicBezTo>
                    <a:pt x="355996" y="458309"/>
                    <a:pt x="368175" y="455691"/>
                    <a:pt x="380246" y="452673"/>
                  </a:cubicBezTo>
                  <a:cubicBezTo>
                    <a:pt x="389299" y="446638"/>
                    <a:pt x="399047" y="441533"/>
                    <a:pt x="407406" y="434567"/>
                  </a:cubicBezTo>
                  <a:cubicBezTo>
                    <a:pt x="417242" y="426370"/>
                    <a:pt x="426370" y="417242"/>
                    <a:pt x="434567" y="407406"/>
                  </a:cubicBezTo>
                  <a:cubicBezTo>
                    <a:pt x="447940" y="391358"/>
                    <a:pt x="462965" y="362267"/>
                    <a:pt x="470780" y="344032"/>
                  </a:cubicBezTo>
                  <a:cubicBezTo>
                    <a:pt x="474539" y="335260"/>
                    <a:pt x="476816" y="325925"/>
                    <a:pt x="479834" y="316871"/>
                  </a:cubicBezTo>
                  <a:cubicBezTo>
                    <a:pt x="482852" y="298764"/>
                    <a:pt x="488887" y="280907"/>
                    <a:pt x="488887" y="262551"/>
                  </a:cubicBezTo>
                  <a:cubicBezTo>
                    <a:pt x="488887" y="214171"/>
                    <a:pt x="484899" y="165809"/>
                    <a:pt x="479834" y="117695"/>
                  </a:cubicBezTo>
                  <a:cubicBezTo>
                    <a:pt x="475625" y="77709"/>
                    <a:pt x="451979" y="78000"/>
                    <a:pt x="416460" y="54321"/>
                  </a:cubicBezTo>
                  <a:cubicBezTo>
                    <a:pt x="407406" y="48285"/>
                    <a:pt x="399622" y="39655"/>
                    <a:pt x="389299" y="36214"/>
                  </a:cubicBezTo>
                  <a:cubicBezTo>
                    <a:pt x="326881" y="15408"/>
                    <a:pt x="348474" y="31604"/>
                    <a:pt x="316872"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4" name="Freeform 28">
              <a:extLst>
                <a:ext uri="{FF2B5EF4-FFF2-40B4-BE49-F238E27FC236}">
                  <a16:creationId xmlns:a16="http://schemas.microsoft.com/office/drawing/2014/main" id="{E4464A08-2350-4007-B7FC-DD05D055AEF0}"/>
                </a:ext>
              </a:extLst>
            </p:cNvPr>
            <p:cNvSpPr/>
            <p:nvPr/>
          </p:nvSpPr>
          <p:spPr>
            <a:xfrm>
              <a:off x="5562600" y="1905000"/>
              <a:ext cx="408533" cy="431988"/>
            </a:xfrm>
            <a:custGeom>
              <a:avLst/>
              <a:gdLst>
                <a:gd name="connsiteX0" fmla="*/ 54321 w 408533"/>
                <a:gd name="connsiteY0" fmla="*/ 390048 h 431988"/>
                <a:gd name="connsiteX1" fmla="*/ 36214 w 408533"/>
                <a:gd name="connsiteY1" fmla="*/ 362888 h 431988"/>
                <a:gd name="connsiteX2" fmla="*/ 18107 w 408533"/>
                <a:gd name="connsiteY2" fmla="*/ 272353 h 431988"/>
                <a:gd name="connsiteX3" fmla="*/ 9054 w 408533"/>
                <a:gd name="connsiteY3" fmla="*/ 245193 h 431988"/>
                <a:gd name="connsiteX4" fmla="*/ 0 w 408533"/>
                <a:gd name="connsiteY4" fmla="*/ 208979 h 431988"/>
                <a:gd name="connsiteX5" fmla="*/ 27161 w 408533"/>
                <a:gd name="connsiteY5" fmla="*/ 109391 h 431988"/>
                <a:gd name="connsiteX6" fmla="*/ 54321 w 408533"/>
                <a:gd name="connsiteY6" fmla="*/ 91284 h 431988"/>
                <a:gd name="connsiteX7" fmla="*/ 63374 w 408533"/>
                <a:gd name="connsiteY7" fmla="*/ 55070 h 431988"/>
                <a:gd name="connsiteX8" fmla="*/ 90535 w 408533"/>
                <a:gd name="connsiteY8" fmla="*/ 46016 h 431988"/>
                <a:gd name="connsiteX9" fmla="*/ 117695 w 408533"/>
                <a:gd name="connsiteY9" fmla="*/ 27910 h 431988"/>
                <a:gd name="connsiteX10" fmla="*/ 172016 w 408533"/>
                <a:gd name="connsiteY10" fmla="*/ 9803 h 431988"/>
                <a:gd name="connsiteX11" fmla="*/ 199176 w 408533"/>
                <a:gd name="connsiteY11" fmla="*/ 749 h 431988"/>
                <a:gd name="connsiteX12" fmla="*/ 298765 w 408533"/>
                <a:gd name="connsiteY12" fmla="*/ 9803 h 431988"/>
                <a:gd name="connsiteX13" fmla="*/ 316871 w 408533"/>
                <a:gd name="connsiteY13" fmla="*/ 36963 h 431988"/>
                <a:gd name="connsiteX14" fmla="*/ 371192 w 408533"/>
                <a:gd name="connsiteY14" fmla="*/ 73177 h 431988"/>
                <a:gd name="connsiteX15" fmla="*/ 380246 w 408533"/>
                <a:gd name="connsiteY15" fmla="*/ 109391 h 431988"/>
                <a:gd name="connsiteX16" fmla="*/ 398353 w 408533"/>
                <a:gd name="connsiteY16" fmla="*/ 145605 h 431988"/>
                <a:gd name="connsiteX17" fmla="*/ 407406 w 408533"/>
                <a:gd name="connsiteY17" fmla="*/ 172765 h 431988"/>
                <a:gd name="connsiteX18" fmla="*/ 398353 w 408533"/>
                <a:gd name="connsiteY18" fmla="*/ 335727 h 431988"/>
                <a:gd name="connsiteX19" fmla="*/ 371192 w 408533"/>
                <a:gd name="connsiteY19" fmla="*/ 362888 h 431988"/>
                <a:gd name="connsiteX20" fmla="*/ 353085 w 408533"/>
                <a:gd name="connsiteY20" fmla="*/ 390048 h 431988"/>
                <a:gd name="connsiteX21" fmla="*/ 325925 w 408533"/>
                <a:gd name="connsiteY21" fmla="*/ 399102 h 431988"/>
                <a:gd name="connsiteX22" fmla="*/ 298765 w 408533"/>
                <a:gd name="connsiteY22" fmla="*/ 417209 h 431988"/>
                <a:gd name="connsiteX23" fmla="*/ 217283 w 408533"/>
                <a:gd name="connsiteY23" fmla="*/ 426262 h 4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533" h="431988">
                  <a:moveTo>
                    <a:pt x="54321" y="390048"/>
                  </a:moveTo>
                  <a:cubicBezTo>
                    <a:pt x="48285" y="380995"/>
                    <a:pt x="41080" y="372620"/>
                    <a:pt x="36214" y="362888"/>
                  </a:cubicBezTo>
                  <a:cubicBezTo>
                    <a:pt x="22580" y="335620"/>
                    <a:pt x="23666" y="300148"/>
                    <a:pt x="18107" y="272353"/>
                  </a:cubicBezTo>
                  <a:cubicBezTo>
                    <a:pt x="16235" y="262995"/>
                    <a:pt x="11676" y="254369"/>
                    <a:pt x="9054" y="245193"/>
                  </a:cubicBezTo>
                  <a:cubicBezTo>
                    <a:pt x="5636" y="233229"/>
                    <a:pt x="3018" y="221050"/>
                    <a:pt x="0" y="208979"/>
                  </a:cubicBezTo>
                  <a:cubicBezTo>
                    <a:pt x="4932" y="174455"/>
                    <a:pt x="3325" y="137995"/>
                    <a:pt x="27161" y="109391"/>
                  </a:cubicBezTo>
                  <a:cubicBezTo>
                    <a:pt x="34127" y="101032"/>
                    <a:pt x="45268" y="97320"/>
                    <a:pt x="54321" y="91284"/>
                  </a:cubicBezTo>
                  <a:cubicBezTo>
                    <a:pt x="57339" y="79213"/>
                    <a:pt x="55601" y="64786"/>
                    <a:pt x="63374" y="55070"/>
                  </a:cubicBezTo>
                  <a:cubicBezTo>
                    <a:pt x="69336" y="47618"/>
                    <a:pt x="81999" y="50284"/>
                    <a:pt x="90535" y="46016"/>
                  </a:cubicBezTo>
                  <a:cubicBezTo>
                    <a:pt x="100267" y="41150"/>
                    <a:pt x="107752" y="32329"/>
                    <a:pt x="117695" y="27910"/>
                  </a:cubicBezTo>
                  <a:cubicBezTo>
                    <a:pt x="135136" y="20158"/>
                    <a:pt x="153909" y="15839"/>
                    <a:pt x="172016" y="9803"/>
                  </a:cubicBezTo>
                  <a:lnTo>
                    <a:pt x="199176" y="749"/>
                  </a:lnTo>
                  <a:cubicBezTo>
                    <a:pt x="232372" y="3767"/>
                    <a:pt x="266906" y="0"/>
                    <a:pt x="298765" y="9803"/>
                  </a:cubicBezTo>
                  <a:cubicBezTo>
                    <a:pt x="309164" y="13003"/>
                    <a:pt x="308683" y="29798"/>
                    <a:pt x="316871" y="36963"/>
                  </a:cubicBezTo>
                  <a:cubicBezTo>
                    <a:pt x="333248" y="51293"/>
                    <a:pt x="371192" y="73177"/>
                    <a:pt x="371192" y="73177"/>
                  </a:cubicBezTo>
                  <a:cubicBezTo>
                    <a:pt x="374210" y="85248"/>
                    <a:pt x="375877" y="97740"/>
                    <a:pt x="380246" y="109391"/>
                  </a:cubicBezTo>
                  <a:cubicBezTo>
                    <a:pt x="384985" y="122028"/>
                    <a:pt x="393037" y="133200"/>
                    <a:pt x="398353" y="145605"/>
                  </a:cubicBezTo>
                  <a:cubicBezTo>
                    <a:pt x="402112" y="154376"/>
                    <a:pt x="404388" y="163712"/>
                    <a:pt x="407406" y="172765"/>
                  </a:cubicBezTo>
                  <a:cubicBezTo>
                    <a:pt x="404388" y="227086"/>
                    <a:pt x="408533" y="282283"/>
                    <a:pt x="398353" y="335727"/>
                  </a:cubicBezTo>
                  <a:cubicBezTo>
                    <a:pt x="395957" y="348305"/>
                    <a:pt x="379389" y="353052"/>
                    <a:pt x="371192" y="362888"/>
                  </a:cubicBezTo>
                  <a:cubicBezTo>
                    <a:pt x="364226" y="371247"/>
                    <a:pt x="361581" y="383251"/>
                    <a:pt x="353085" y="390048"/>
                  </a:cubicBezTo>
                  <a:cubicBezTo>
                    <a:pt x="345633" y="396010"/>
                    <a:pt x="334461" y="394834"/>
                    <a:pt x="325925" y="399102"/>
                  </a:cubicBezTo>
                  <a:cubicBezTo>
                    <a:pt x="316193" y="403968"/>
                    <a:pt x="308497" y="412343"/>
                    <a:pt x="298765" y="417209"/>
                  </a:cubicBezTo>
                  <a:cubicBezTo>
                    <a:pt x="269207" y="431988"/>
                    <a:pt x="253102" y="426262"/>
                    <a:pt x="217283" y="42626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85" name="TextBox 29">
            <a:extLst>
              <a:ext uri="{FF2B5EF4-FFF2-40B4-BE49-F238E27FC236}">
                <a16:creationId xmlns:a16="http://schemas.microsoft.com/office/drawing/2014/main" id="{C345CE89-7757-4C26-B881-66A75556EF80}"/>
              </a:ext>
            </a:extLst>
          </p:cNvPr>
          <p:cNvSpPr txBox="1"/>
          <p:nvPr/>
        </p:nvSpPr>
        <p:spPr>
          <a:xfrm>
            <a:off x="1917070" y="5410025"/>
            <a:ext cx="464696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this directed multigraph the multiplicity of (</a:t>
            </a:r>
            <a:r>
              <a:rPr lang="en-US" sz="2000" i="1" dirty="0" err="1">
                <a:latin typeface="Times New Roman" panose="02020603050405020304" pitchFamily="18" charset="0"/>
                <a:cs typeface="Times New Roman" panose="02020603050405020304" pitchFamily="18" charset="0"/>
              </a:rPr>
              <a:t>a,b</a:t>
            </a:r>
            <a:r>
              <a:rPr lang="en-US" sz="2000" dirty="0">
                <a:latin typeface="Times New Roman" panose="02020603050405020304" pitchFamily="18" charset="0"/>
                <a:cs typeface="Times New Roman" panose="02020603050405020304" pitchFamily="18" charset="0"/>
              </a:rPr>
              <a:t>) is </a:t>
            </a:r>
            <a:r>
              <a:rPr lang="en-US" sz="2000" dirty="0">
                <a:latin typeface="Times New Roman" panose="02020603050405020304" pitchFamily="18" charset="0"/>
                <a:ea typeface="Cambria Math" pitchFamily="18" charset="0"/>
                <a:cs typeface="Times New Roman" panose="02020603050405020304" pitchFamily="18" charset="0"/>
              </a:rPr>
              <a:t>1 and the multiplicity of (</a:t>
            </a:r>
            <a:r>
              <a:rPr lang="en-US" sz="2000" i="1" dirty="0" err="1">
                <a:latin typeface="Times New Roman" panose="02020603050405020304" pitchFamily="18" charset="0"/>
                <a:ea typeface="Cambria Math" pitchFamily="18" charset="0"/>
                <a:cs typeface="Times New Roman" panose="02020603050405020304" pitchFamily="18" charset="0"/>
              </a:rPr>
              <a:t>b,c</a:t>
            </a:r>
            <a:r>
              <a:rPr lang="en-US" sz="2000" dirty="0">
                <a:latin typeface="Times New Roman" panose="02020603050405020304" pitchFamily="18" charset="0"/>
                <a:ea typeface="Cambria Math" pitchFamily="18" charset="0"/>
                <a:cs typeface="Times New Roman" panose="02020603050405020304" pitchFamily="18" charset="0"/>
              </a:rPr>
              <a:t>) is 2</a:t>
            </a:r>
          </a:p>
        </p:txBody>
      </p:sp>
      <p:sp>
        <p:nvSpPr>
          <p:cNvPr id="86" name="TextBox 45">
            <a:extLst>
              <a:ext uri="{FF2B5EF4-FFF2-40B4-BE49-F238E27FC236}">
                <a16:creationId xmlns:a16="http://schemas.microsoft.com/office/drawing/2014/main" id="{EC414E3B-B3F5-4767-8874-CE97A89092FD}"/>
              </a:ext>
            </a:extLst>
          </p:cNvPr>
          <p:cNvSpPr txBox="1"/>
          <p:nvPr/>
        </p:nvSpPr>
        <p:spPr>
          <a:xfrm>
            <a:off x="1917069" y="5041462"/>
            <a:ext cx="13716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a:t>
            </a:r>
          </a:p>
        </p:txBody>
      </p:sp>
      <p:grpSp>
        <p:nvGrpSpPr>
          <p:cNvPr id="87" name="Group 3">
            <a:extLst>
              <a:ext uri="{FF2B5EF4-FFF2-40B4-BE49-F238E27FC236}">
                <a16:creationId xmlns:a16="http://schemas.microsoft.com/office/drawing/2014/main" id="{DE575A03-82F9-4023-9294-5D82AA441FE6}"/>
              </a:ext>
            </a:extLst>
          </p:cNvPr>
          <p:cNvGrpSpPr/>
          <p:nvPr/>
        </p:nvGrpSpPr>
        <p:grpSpPr>
          <a:xfrm>
            <a:off x="6826597" y="1732859"/>
            <a:ext cx="1968392" cy="1439262"/>
            <a:chOff x="2362200" y="2057400"/>
            <a:chExt cx="4038600" cy="2357586"/>
          </a:xfrm>
        </p:grpSpPr>
        <p:sp>
          <p:nvSpPr>
            <p:cNvPr id="88" name="Oval 4">
              <a:extLst>
                <a:ext uri="{FF2B5EF4-FFF2-40B4-BE49-F238E27FC236}">
                  <a16:creationId xmlns:a16="http://schemas.microsoft.com/office/drawing/2014/main" id="{EF629942-3E6A-4DEB-8157-710727DE8D40}"/>
                </a:ext>
              </a:extLst>
            </p:cNvPr>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9" name="Oval 5">
              <a:extLst>
                <a:ext uri="{FF2B5EF4-FFF2-40B4-BE49-F238E27FC236}">
                  <a16:creationId xmlns:a16="http://schemas.microsoft.com/office/drawing/2014/main" id="{F93EEECC-7B0C-426D-8435-B53E51BA7496}"/>
                </a:ext>
              </a:extLst>
            </p:cNvPr>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0" name="Oval 6">
              <a:extLst>
                <a:ext uri="{FF2B5EF4-FFF2-40B4-BE49-F238E27FC236}">
                  <a16:creationId xmlns:a16="http://schemas.microsoft.com/office/drawing/2014/main" id="{D7EF700A-4D8E-4A96-9CC8-F17CF5B7639E}"/>
                </a:ext>
              </a:extLst>
            </p:cNvPr>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91" name="Straight Connector 7">
              <a:extLst>
                <a:ext uri="{FF2B5EF4-FFF2-40B4-BE49-F238E27FC236}">
                  <a16:creationId xmlns:a16="http://schemas.microsoft.com/office/drawing/2014/main" id="{56B9EB1E-4309-4672-96B6-554516D4AAAC}"/>
                </a:ext>
              </a:extLst>
            </p:cNvPr>
            <p:cNvCxnSpPr>
              <a:cxnSpLocks/>
              <a:stCxn id="88" idx="6"/>
              <a:endCxn id="90" idx="2"/>
            </p:cNvCxnSpPr>
            <p:nvPr/>
          </p:nvCxnSpPr>
          <p:spPr>
            <a:xfrm>
              <a:off x="3200400" y="2400300"/>
              <a:ext cx="2362201"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Straight Connector 8">
              <a:extLst>
                <a:ext uri="{FF2B5EF4-FFF2-40B4-BE49-F238E27FC236}">
                  <a16:creationId xmlns:a16="http://schemas.microsoft.com/office/drawing/2014/main" id="{F0C517BD-8252-47B9-9110-F47CDFAF0022}"/>
                </a:ext>
              </a:extLst>
            </p:cNvPr>
            <p:cNvCxnSpPr>
              <a:stCxn id="88" idx="5"/>
              <a:endCxn id="89"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Connector 9">
              <a:extLst>
                <a:ext uri="{FF2B5EF4-FFF2-40B4-BE49-F238E27FC236}">
                  <a16:creationId xmlns:a16="http://schemas.microsoft.com/office/drawing/2014/main" id="{4E22E988-9DC6-4EB4-87B0-767BD963F5B5}"/>
                </a:ext>
              </a:extLst>
            </p:cNvPr>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4" name="TextBox 10">
              <a:extLst>
                <a:ext uri="{FF2B5EF4-FFF2-40B4-BE49-F238E27FC236}">
                  <a16:creationId xmlns:a16="http://schemas.microsoft.com/office/drawing/2014/main" id="{3838586B-2B1D-44F0-961E-9B1ADEF1CF9E}"/>
                </a:ext>
              </a:extLst>
            </p:cNvPr>
            <p:cNvSpPr txBox="1"/>
            <p:nvPr/>
          </p:nvSpPr>
          <p:spPr>
            <a:xfrm>
              <a:off x="2362200" y="2209799"/>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sp>
          <p:nvSpPr>
            <p:cNvPr id="95" name="TextBox 11">
              <a:extLst>
                <a:ext uri="{FF2B5EF4-FFF2-40B4-BE49-F238E27FC236}">
                  <a16:creationId xmlns:a16="http://schemas.microsoft.com/office/drawing/2014/main" id="{6903773B-E563-40D4-BFF8-956BD223FDD4}"/>
                </a:ext>
              </a:extLst>
            </p:cNvPr>
            <p:cNvSpPr txBox="1"/>
            <p:nvPr/>
          </p:nvSpPr>
          <p:spPr>
            <a:xfrm>
              <a:off x="5943600" y="2057400"/>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96" name="TextBox 12">
              <a:extLst>
                <a:ext uri="{FF2B5EF4-FFF2-40B4-BE49-F238E27FC236}">
                  <a16:creationId xmlns:a16="http://schemas.microsoft.com/office/drawing/2014/main" id="{4114067F-EA30-4B13-82D1-2D70BE9C058D}"/>
                </a:ext>
              </a:extLst>
            </p:cNvPr>
            <p:cNvSpPr txBox="1"/>
            <p:nvPr/>
          </p:nvSpPr>
          <p:spPr>
            <a:xfrm>
              <a:off x="5105400" y="3810001"/>
              <a:ext cx="457200" cy="60498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a:t>
              </a:r>
            </a:p>
          </p:txBody>
        </p:sp>
      </p:grpSp>
      <p:sp>
        <p:nvSpPr>
          <p:cNvPr id="97" name="TextBox 30">
            <a:extLst>
              <a:ext uri="{FF2B5EF4-FFF2-40B4-BE49-F238E27FC236}">
                <a16:creationId xmlns:a16="http://schemas.microsoft.com/office/drawing/2014/main" id="{035FC05B-F77F-4B57-B08A-AD10795ED72A}"/>
              </a:ext>
            </a:extLst>
          </p:cNvPr>
          <p:cNvSpPr txBox="1"/>
          <p:nvPr/>
        </p:nvSpPr>
        <p:spPr>
          <a:xfrm>
            <a:off x="1917069" y="1826936"/>
            <a:ext cx="13716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a:t>
            </a:r>
          </a:p>
        </p:txBody>
      </p:sp>
      <p:sp>
        <p:nvSpPr>
          <p:cNvPr id="98" name="TextBox 31">
            <a:extLst>
              <a:ext uri="{FF2B5EF4-FFF2-40B4-BE49-F238E27FC236}">
                <a16:creationId xmlns:a16="http://schemas.microsoft.com/office/drawing/2014/main" id="{56544559-06C7-4BC2-899A-9752E5EB245C}"/>
              </a:ext>
            </a:extLst>
          </p:cNvPr>
          <p:cNvSpPr txBox="1"/>
          <p:nvPr/>
        </p:nvSpPr>
        <p:spPr>
          <a:xfrm>
            <a:off x="1917069" y="2186542"/>
            <a:ext cx="3511826"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is a directed graph with three vertices and four edges</a:t>
            </a:r>
          </a:p>
        </p:txBody>
      </p:sp>
      <p:cxnSp>
        <p:nvCxnSpPr>
          <p:cNvPr id="99" name="Straight Arrow Connector 44">
            <a:extLst>
              <a:ext uri="{FF2B5EF4-FFF2-40B4-BE49-F238E27FC236}">
                <a16:creationId xmlns:a16="http://schemas.microsoft.com/office/drawing/2014/main" id="{52D5D681-7DA9-443C-8A25-4A4DDB3B0B8B}"/>
              </a:ext>
            </a:extLst>
          </p:cNvPr>
          <p:cNvCxnSpPr/>
          <p:nvPr/>
        </p:nvCxnSpPr>
        <p:spPr>
          <a:xfrm flipV="1">
            <a:off x="8052200" y="2011972"/>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FA7AD6BE-F9C3-49CD-A181-5354DC57A3CD}"/>
              </a:ext>
            </a:extLst>
          </p:cNvPr>
          <p:cNvSpPr>
            <a:spLocks noGrp="1"/>
          </p:cNvSpPr>
          <p:nvPr>
            <p:ph type="sldNum" sz="quarter" idx="12"/>
          </p:nvPr>
        </p:nvSpPr>
        <p:spPr/>
        <p:txBody>
          <a:bodyPr/>
          <a:lstStyle/>
          <a:p>
            <a:fld id="{1D48173F-29F5-4F80-B3DF-496932BE8A19}" type="slidenum">
              <a:rPr lang="zh-CN" altLang="en-US" smtClean="0"/>
              <a:t>17</a:t>
            </a:fld>
            <a:endParaRPr lang="zh-CN" altLang="en-US"/>
          </a:p>
        </p:txBody>
      </p:sp>
    </p:spTree>
    <p:extLst>
      <p:ext uri="{BB962C8B-B14F-4D97-AF65-F5344CB8AC3E}">
        <p14:creationId xmlns:p14="http://schemas.microsoft.com/office/powerpoint/2010/main" val="14110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7245985"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3100" b="1" dirty="0">
                <a:latin typeface="Times New Roman" panose="02020603050405020304" pitchFamily="18" charset="0"/>
                <a:cs typeface="Times New Roman" panose="02020603050405020304" pitchFamily="18" charset="0"/>
              </a:rPr>
              <a:t>Graph Models: Computer Networks</a:t>
            </a:r>
            <a:endParaRPr lang="en-US" sz="31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p:txBody>
          <a:bodyPr>
            <a:normAutofit/>
          </a:bodyPr>
          <a:lstStyle/>
          <a:p>
            <a:r>
              <a:rPr lang="en-US" altLang="zh-CN" dirty="0">
                <a:latin typeface="Times New Roman" panose="02020603050405020304" pitchFamily="18" charset="0"/>
                <a:cs typeface="Times New Roman" panose="02020603050405020304" pitchFamily="18" charset="0"/>
              </a:rPr>
              <a:t>When we build a graph model, we use the appropriate type of graph to capture the important features of the application</a:t>
            </a:r>
          </a:p>
          <a:p>
            <a:r>
              <a:rPr lang="en-US" altLang="zh-CN" dirty="0">
                <a:latin typeface="Times New Roman" panose="02020603050405020304" pitchFamily="18" charset="0"/>
                <a:cs typeface="Times New Roman" panose="02020603050405020304" pitchFamily="18" charset="0"/>
              </a:rPr>
              <a:t>We illustrate this process using graph models of different types of computer networks</a:t>
            </a:r>
          </a:p>
          <a:p>
            <a:pPr lvl="1"/>
            <a:r>
              <a:rPr lang="en-US" altLang="zh-CN" dirty="0">
                <a:latin typeface="Times New Roman" panose="02020603050405020304" pitchFamily="18" charset="0"/>
                <a:cs typeface="Times New Roman" panose="02020603050405020304" pitchFamily="18" charset="0"/>
              </a:rPr>
              <a:t>In all these graph models, the vertices represent data centers and the edges represent communication links</a:t>
            </a:r>
          </a:p>
        </p:txBody>
      </p:sp>
      <p:pic>
        <p:nvPicPr>
          <p:cNvPr id="2" name="图片 1">
            <a:extLst>
              <a:ext uri="{FF2B5EF4-FFF2-40B4-BE49-F238E27FC236}">
                <a16:creationId xmlns:a16="http://schemas.microsoft.com/office/drawing/2014/main" id="{ED8B4D19-DCC0-4A6C-8570-F6BDB3D94351}"/>
              </a:ext>
            </a:extLst>
          </p:cNvPr>
          <p:cNvPicPr>
            <a:picLocks noChangeAspect="1"/>
          </p:cNvPicPr>
          <p:nvPr/>
        </p:nvPicPr>
        <p:blipFill>
          <a:blip r:embed="rId3"/>
          <a:stretch>
            <a:fillRect/>
          </a:stretch>
        </p:blipFill>
        <p:spPr>
          <a:xfrm>
            <a:off x="3416270" y="3589692"/>
            <a:ext cx="4900415" cy="3226444"/>
          </a:xfrm>
          <a:prstGeom prst="rect">
            <a:avLst/>
          </a:prstGeom>
        </p:spPr>
      </p:pic>
      <p:sp>
        <p:nvSpPr>
          <p:cNvPr id="5" name="矩形 4">
            <a:extLst>
              <a:ext uri="{FF2B5EF4-FFF2-40B4-BE49-F238E27FC236}">
                <a16:creationId xmlns:a16="http://schemas.microsoft.com/office/drawing/2014/main" id="{51DBC0D8-C4C1-44CF-AF6A-A2E5FF64B236}"/>
              </a:ext>
            </a:extLst>
          </p:cNvPr>
          <p:cNvSpPr/>
          <p:nvPr/>
        </p:nvSpPr>
        <p:spPr>
          <a:xfrm>
            <a:off x="7592219" y="6567170"/>
            <a:ext cx="2989921" cy="276999"/>
          </a:xfrm>
          <a:prstGeom prst="rect">
            <a:avLst/>
          </a:prstGeom>
        </p:spPr>
        <p:txBody>
          <a:bodyPr wrap="none">
            <a:spAutoFit/>
          </a:bodyPr>
          <a:lstStyle/>
          <a:p>
            <a:r>
              <a:rPr lang="zh-CN" altLang="en-US" sz="1200" dirty="0"/>
              <a:t>https://www.dnsstuff.com/network-graphs</a:t>
            </a:r>
          </a:p>
        </p:txBody>
      </p:sp>
      <p:sp>
        <p:nvSpPr>
          <p:cNvPr id="6" name="灯片编号占位符 5">
            <a:extLst>
              <a:ext uri="{FF2B5EF4-FFF2-40B4-BE49-F238E27FC236}">
                <a16:creationId xmlns:a16="http://schemas.microsoft.com/office/drawing/2014/main" id="{5A3B9208-DB89-43ED-84FA-8E40E075F841}"/>
              </a:ext>
            </a:extLst>
          </p:cNvPr>
          <p:cNvSpPr>
            <a:spLocks noGrp="1"/>
          </p:cNvSpPr>
          <p:nvPr>
            <p:ph type="sldNum" sz="quarter" idx="12"/>
          </p:nvPr>
        </p:nvSpPr>
        <p:spPr/>
        <p:txBody>
          <a:bodyPr/>
          <a:lstStyle/>
          <a:p>
            <a:fld id="{1D48173F-29F5-4F80-B3DF-496932BE8A19}" type="slidenum">
              <a:rPr lang="zh-CN" altLang="en-US" smtClean="0"/>
              <a:t>18</a:t>
            </a:fld>
            <a:endParaRPr lang="zh-CN" altLang="en-US"/>
          </a:p>
        </p:txBody>
      </p:sp>
    </p:spTree>
    <p:extLst>
      <p:ext uri="{BB962C8B-B14F-4D97-AF65-F5344CB8AC3E}">
        <p14:creationId xmlns:p14="http://schemas.microsoft.com/office/powerpoint/2010/main" val="13921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7245985"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3100" b="1" dirty="0">
                <a:latin typeface="Times New Roman" panose="02020603050405020304" pitchFamily="18" charset="0"/>
                <a:cs typeface="Times New Roman" panose="02020603050405020304" pitchFamily="18" charset="0"/>
              </a:rPr>
              <a:t>Graph Models: Computer Networks</a:t>
            </a:r>
            <a:endParaRPr lang="en-US" sz="31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p:txBody>
          <a:bodyPr>
            <a:normAutofit/>
          </a:bodyPr>
          <a:lstStyle/>
          <a:p>
            <a:r>
              <a:rPr lang="en-US" altLang="zh-CN" dirty="0">
                <a:latin typeface="Times New Roman" panose="02020603050405020304" pitchFamily="18" charset="0"/>
                <a:cs typeface="Times New Roman" panose="02020603050405020304" pitchFamily="18" charset="0"/>
              </a:rPr>
              <a:t>To model a computer network where we are only concerned whether two data centers are connected by a communications link, we use a </a:t>
            </a:r>
            <a:r>
              <a:rPr lang="en-US" altLang="zh-CN" dirty="0">
                <a:solidFill>
                  <a:srgbClr val="C00000"/>
                </a:solidFill>
                <a:latin typeface="Times New Roman" panose="02020603050405020304" pitchFamily="18" charset="0"/>
                <a:cs typeface="Times New Roman" panose="02020603050405020304" pitchFamily="18" charset="0"/>
              </a:rPr>
              <a:t>simple graph</a:t>
            </a:r>
          </a:p>
          <a:p>
            <a:endParaRPr lang="en-US" altLang="zh-CN" dirty="0">
              <a:solidFill>
                <a:srgbClr val="C00000"/>
              </a:solidFill>
              <a:latin typeface="Times New Roman" panose="02020603050405020304" pitchFamily="18" charset="0"/>
              <a:cs typeface="Times New Roman" panose="02020603050405020304" pitchFamily="18" charset="0"/>
            </a:endParaRPr>
          </a:p>
          <a:p>
            <a:endParaRPr lang="en-US" altLang="zh-CN" dirty="0">
              <a:solidFill>
                <a:srgbClr val="C00000"/>
              </a:solidFill>
              <a:latin typeface="Times New Roman" panose="02020603050405020304" pitchFamily="18" charset="0"/>
              <a:cs typeface="Times New Roman" panose="02020603050405020304" pitchFamily="18" charset="0"/>
            </a:endParaRPr>
          </a:p>
          <a:p>
            <a:endParaRPr lang="en-US" altLang="zh-CN" dirty="0">
              <a:solidFill>
                <a:srgbClr val="C00000"/>
              </a:solidFill>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To model  a computer network where we care about the number of links between data centers, we use a </a:t>
            </a:r>
            <a:r>
              <a:rPr lang="en-US" altLang="zh-CN" dirty="0">
                <a:solidFill>
                  <a:srgbClr val="C00000"/>
                </a:solidFill>
                <a:latin typeface="Times New Roman" panose="02020603050405020304" pitchFamily="18" charset="0"/>
                <a:cs typeface="Times New Roman" panose="02020603050405020304" pitchFamily="18" charset="0"/>
              </a:rPr>
              <a:t>multigraph</a:t>
            </a:r>
          </a:p>
          <a:p>
            <a:endParaRPr lang="en-US" altLang="zh-CN" dirty="0">
              <a:solidFill>
                <a:srgbClr val="C00000"/>
              </a:solidFill>
              <a:latin typeface="Times New Roman" panose="02020603050405020304" pitchFamily="18" charset="0"/>
              <a:cs typeface="Times New Roman" panose="02020603050405020304" pitchFamily="18" charset="0"/>
            </a:endParaRPr>
          </a:p>
        </p:txBody>
      </p:sp>
      <p:pic>
        <p:nvPicPr>
          <p:cNvPr id="5" name="Content Placeholder 3" descr="09001.jpg">
            <a:extLst>
              <a:ext uri="{FF2B5EF4-FFF2-40B4-BE49-F238E27FC236}">
                <a16:creationId xmlns:a16="http://schemas.microsoft.com/office/drawing/2014/main" id="{BBBBF71A-EF20-4901-8834-CBD79ABFFC37}"/>
              </a:ext>
            </a:extLst>
          </p:cNvPr>
          <p:cNvPicPr>
            <a:picLocks noChangeAspect="1"/>
          </p:cNvPicPr>
          <p:nvPr/>
        </p:nvPicPr>
        <p:blipFill>
          <a:blip r:embed="rId3" cstate="print"/>
          <a:stretch>
            <a:fillRect/>
          </a:stretch>
        </p:blipFill>
        <p:spPr>
          <a:xfrm>
            <a:off x="3357241" y="2100941"/>
            <a:ext cx="6805576" cy="1785711"/>
          </a:xfrm>
          <a:prstGeom prst="rect">
            <a:avLst/>
          </a:prstGeom>
        </p:spPr>
      </p:pic>
      <p:pic>
        <p:nvPicPr>
          <p:cNvPr id="7" name="Picture 4" descr="09002.jpg">
            <a:extLst>
              <a:ext uri="{FF2B5EF4-FFF2-40B4-BE49-F238E27FC236}">
                <a16:creationId xmlns:a16="http://schemas.microsoft.com/office/drawing/2014/main" id="{5AD72778-8D47-4D72-9B3F-ED275AA59DC8}"/>
              </a:ext>
            </a:extLst>
          </p:cNvPr>
          <p:cNvPicPr>
            <a:picLocks noChangeAspect="1"/>
          </p:cNvPicPr>
          <p:nvPr/>
        </p:nvPicPr>
        <p:blipFill>
          <a:blip r:embed="rId4" cstate="print"/>
          <a:stretch>
            <a:fillRect/>
          </a:stretch>
        </p:blipFill>
        <p:spPr>
          <a:xfrm>
            <a:off x="3486149" y="4866818"/>
            <a:ext cx="6634843" cy="1891337"/>
          </a:xfrm>
          <a:prstGeom prst="rect">
            <a:avLst/>
          </a:prstGeom>
        </p:spPr>
      </p:pic>
      <p:sp>
        <p:nvSpPr>
          <p:cNvPr id="2" name="灯片编号占位符 1">
            <a:extLst>
              <a:ext uri="{FF2B5EF4-FFF2-40B4-BE49-F238E27FC236}">
                <a16:creationId xmlns:a16="http://schemas.microsoft.com/office/drawing/2014/main" id="{329760C5-CF32-4BD7-A75A-7E927A2CB725}"/>
              </a:ext>
            </a:extLst>
          </p:cNvPr>
          <p:cNvSpPr>
            <a:spLocks noGrp="1"/>
          </p:cNvSpPr>
          <p:nvPr>
            <p:ph type="sldNum" sz="quarter" idx="12"/>
          </p:nvPr>
        </p:nvSpPr>
        <p:spPr/>
        <p:txBody>
          <a:bodyPr/>
          <a:lstStyle/>
          <a:p>
            <a:fld id="{1D48173F-29F5-4F80-B3DF-496932BE8A19}" type="slidenum">
              <a:rPr lang="zh-CN" altLang="en-US" smtClean="0"/>
              <a:t>19</a:t>
            </a:fld>
            <a:endParaRPr lang="zh-CN" altLang="en-US"/>
          </a:p>
        </p:txBody>
      </p:sp>
    </p:spTree>
    <p:extLst>
      <p:ext uri="{BB962C8B-B14F-4D97-AF65-F5344CB8AC3E}">
        <p14:creationId xmlns:p14="http://schemas.microsoft.com/office/powerpoint/2010/main" val="227634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O</a:t>
            </a:r>
            <a:r>
              <a:rPr lang="en-US" altLang="zh-CN" b="1" dirty="0">
                <a:latin typeface="Times New Roman" panose="02020603050405020304" pitchFamily="18" charset="0"/>
                <a:cs typeface="Times New Roman" panose="02020603050405020304" pitchFamily="18" charset="0"/>
              </a:rPr>
              <a:t>utline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a:t>
            </a:r>
            <a:r>
              <a:rPr lang="en-US" altLang="zh-CN" dirty="0">
                <a:latin typeface="Times New Roman" panose="02020603050405020304" pitchFamily="18" charset="0"/>
                <a:cs typeface="Times New Roman" panose="02020603050405020304" pitchFamily="18" charset="0"/>
              </a:rPr>
              <a:t>mall World Experiment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Graphs and Graph Models</a:t>
            </a:r>
          </a:p>
          <a:p>
            <a:r>
              <a:rPr lang="en-US" dirty="0">
                <a:latin typeface="Times New Roman" panose="02020603050405020304" pitchFamily="18" charset="0"/>
                <a:cs typeface="Times New Roman" panose="02020603050405020304" pitchFamily="18" charset="0"/>
              </a:rPr>
              <a:t>Graph Terminology and Special Types of Graphs</a:t>
            </a:r>
          </a:p>
          <a:p>
            <a:r>
              <a:rPr lang="en-US" dirty="0">
                <a:latin typeface="Times New Roman" panose="02020603050405020304" pitchFamily="18" charset="0"/>
                <a:cs typeface="Times New Roman" panose="02020603050405020304" pitchFamily="18" charset="0"/>
              </a:rPr>
              <a:t>Representing Graphs and Graph Isomorphism (</a:t>
            </a:r>
            <a:r>
              <a:rPr lang="zh-CN" altLang="en-US" dirty="0">
                <a:latin typeface="黑体" panose="02010609060101010101" pitchFamily="49" charset="-122"/>
                <a:ea typeface="黑体" panose="02010609060101010101" pitchFamily="49" charset="-122"/>
                <a:cs typeface="Times New Roman" panose="02020603050405020304" pitchFamily="18" charset="0"/>
              </a:rPr>
              <a:t>图同构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Connectivity (</a:t>
            </a:r>
            <a:r>
              <a:rPr lang="zh-CN" altLang="en-US" dirty="0">
                <a:latin typeface="黑体" panose="02010609060101010101" pitchFamily="49" charset="-122"/>
                <a:ea typeface="黑体" panose="02010609060101010101" pitchFamily="49" charset="-122"/>
                <a:cs typeface="Times New Roman" panose="02020603050405020304" pitchFamily="18" charset="0"/>
              </a:rPr>
              <a:t>连接性</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Euler and Hamiltonian Graphs (</a:t>
            </a:r>
            <a:r>
              <a:rPr lang="zh-CN" altLang="en-US" dirty="0">
                <a:latin typeface="黑体" panose="02010609060101010101" pitchFamily="49" charset="-122"/>
                <a:ea typeface="黑体" panose="02010609060101010101" pitchFamily="49" charset="-122"/>
                <a:cs typeface="Times New Roman" panose="02020603050405020304" pitchFamily="18" charset="0"/>
              </a:rPr>
              <a:t>欧拉图、哈密顿图</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BE21D5C3-EBC0-4803-9FF7-9E3902A2A947}"/>
              </a:ext>
            </a:extLst>
          </p:cNvPr>
          <p:cNvSpPr>
            <a:spLocks noGrp="1"/>
          </p:cNvSpPr>
          <p:nvPr>
            <p:ph type="sldNum" sz="quarter" idx="12"/>
          </p:nvPr>
        </p:nvSpPr>
        <p:spPr/>
        <p:txBody>
          <a:bodyPr/>
          <a:lstStyle/>
          <a:p>
            <a:fld id="{1D48173F-29F5-4F80-B3DF-496932BE8A19}" type="slidenum">
              <a:rPr lang="zh-CN" altLang="en-US" smtClean="0"/>
              <a:t>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8971371"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3100" b="1" dirty="0">
                <a:latin typeface="Times New Roman" panose="02020603050405020304" pitchFamily="18" charset="0"/>
                <a:cs typeface="Times New Roman" panose="02020603050405020304" pitchFamily="18" charset="0"/>
              </a:rPr>
              <a:t>Graph Models: Computer Networks</a:t>
            </a:r>
            <a:r>
              <a:rPr lang="en-US" altLang="zh-CN" sz="2800" b="1" dirty="0">
                <a:latin typeface="Times New Roman" panose="02020603050405020304" pitchFamily="18" charset="0"/>
                <a:cs typeface="Times New Roman" panose="02020603050405020304" pitchFamily="18" charset="0"/>
              </a:rPr>
              <a:t> (continued)</a:t>
            </a:r>
            <a:endParaRPr lang="en-US" sz="3100" b="1" dirty="0">
              <a:latin typeface="Times New Roman" panose="02020603050405020304" pitchFamily="18" charset="0"/>
              <a:cs typeface="Times New Roman" panose="02020603050405020304" pitchFamily="18" charset="0"/>
            </a:endParaRPr>
          </a:p>
        </p:txBody>
      </p:sp>
      <p:pic>
        <p:nvPicPr>
          <p:cNvPr id="8" name="Picture 5" descr="09003.jpg">
            <a:extLst>
              <a:ext uri="{FF2B5EF4-FFF2-40B4-BE49-F238E27FC236}">
                <a16:creationId xmlns:a16="http://schemas.microsoft.com/office/drawing/2014/main" id="{A29D0AA8-EC15-4E08-95F8-274B814967E9}"/>
              </a:ext>
            </a:extLst>
          </p:cNvPr>
          <p:cNvPicPr>
            <a:picLocks noChangeAspect="1"/>
          </p:cNvPicPr>
          <p:nvPr/>
        </p:nvPicPr>
        <p:blipFill>
          <a:blip r:embed="rId3" cstate="print"/>
          <a:stretch>
            <a:fillRect/>
          </a:stretch>
        </p:blipFill>
        <p:spPr>
          <a:xfrm>
            <a:off x="4958934" y="1594465"/>
            <a:ext cx="5110349" cy="1894406"/>
          </a:xfrm>
          <a:prstGeom prst="rect">
            <a:avLst/>
          </a:prstGeom>
        </p:spPr>
      </p:pic>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a:xfrm>
            <a:off x="838200" y="1120775"/>
            <a:ext cx="10515600" cy="5056505"/>
          </a:xfrm>
        </p:spPr>
        <p:txBody>
          <a:bodyPr>
            <a:normAutofit/>
          </a:bodyPr>
          <a:lstStyle/>
          <a:p>
            <a:r>
              <a:rPr lang="en-US" altLang="zh-CN" dirty="0">
                <a:latin typeface="Times New Roman" panose="02020603050405020304" pitchFamily="18" charset="0"/>
                <a:cs typeface="Times New Roman" panose="02020603050405020304" pitchFamily="18" charset="0"/>
              </a:rPr>
              <a:t>To model a computer network with diagnostic links at data centers, we use a </a:t>
            </a:r>
            <a:r>
              <a:rPr lang="en-US" altLang="zh-CN" dirty="0">
                <a:solidFill>
                  <a:srgbClr val="C00000"/>
                </a:solidFill>
                <a:latin typeface="Times New Roman" panose="02020603050405020304" pitchFamily="18" charset="0"/>
                <a:cs typeface="Times New Roman" panose="02020603050405020304" pitchFamily="18" charset="0"/>
              </a:rPr>
              <a:t>pseudograph</a:t>
            </a:r>
            <a:r>
              <a:rPr lang="en-US" altLang="zh-CN" dirty="0">
                <a:latin typeface="Times New Roman" panose="02020603050405020304" pitchFamily="18" charset="0"/>
                <a:cs typeface="Times New Roman" panose="02020603050405020304" pitchFamily="18" charset="0"/>
              </a:rPr>
              <a:t>, as loops are needed</a:t>
            </a:r>
            <a:endParaRPr lang="en-US" altLang="zh-CN" dirty="0">
              <a:solidFill>
                <a:srgbClr val="C00000"/>
              </a:solidFill>
              <a:latin typeface="Times New Roman" panose="02020603050405020304" pitchFamily="18" charset="0"/>
              <a:cs typeface="Times New Roman" panose="02020603050405020304" pitchFamily="18" charset="0"/>
            </a:endParaRPr>
          </a:p>
          <a:p>
            <a:endParaRPr lang="en-US" altLang="zh-CN" dirty="0">
              <a:solidFill>
                <a:srgbClr val="C00000"/>
              </a:solidFill>
              <a:latin typeface="Times New Roman" panose="02020603050405020304" pitchFamily="18" charset="0"/>
              <a:cs typeface="Times New Roman" panose="02020603050405020304" pitchFamily="18" charset="0"/>
            </a:endParaRPr>
          </a:p>
          <a:p>
            <a:endParaRPr lang="en-US" altLang="zh-CN" dirty="0">
              <a:solidFill>
                <a:srgbClr val="C00000"/>
              </a:solidFill>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To model a network with multiple one-way links, we use a </a:t>
            </a:r>
            <a:r>
              <a:rPr lang="en-US" altLang="zh-CN" dirty="0">
                <a:solidFill>
                  <a:srgbClr val="C00000"/>
                </a:solidFill>
                <a:latin typeface="Times New Roman" panose="02020603050405020304" pitchFamily="18" charset="0"/>
                <a:cs typeface="Times New Roman" panose="02020603050405020304" pitchFamily="18" charset="0"/>
              </a:rPr>
              <a:t>directed multigraph</a:t>
            </a:r>
          </a:p>
          <a:p>
            <a:pPr lvl="1"/>
            <a:r>
              <a:rPr lang="en-US" altLang="zh-CN" dirty="0">
                <a:latin typeface="Times New Roman" panose="02020603050405020304" pitchFamily="18" charset="0"/>
                <a:cs typeface="Times New Roman" panose="02020603050405020304" pitchFamily="18" charset="0"/>
              </a:rPr>
              <a:t>Note that we could use a directed graph without multiple edges if we only care whether there is at least one link from a data center to another data center</a:t>
            </a:r>
          </a:p>
        </p:txBody>
      </p:sp>
      <p:pic>
        <p:nvPicPr>
          <p:cNvPr id="10" name="Content Placeholder 3" descr="09005.jpg">
            <a:extLst>
              <a:ext uri="{FF2B5EF4-FFF2-40B4-BE49-F238E27FC236}">
                <a16:creationId xmlns:a16="http://schemas.microsoft.com/office/drawing/2014/main" id="{CA002FAD-170D-4DB6-B03E-F51C03200EA8}"/>
              </a:ext>
            </a:extLst>
          </p:cNvPr>
          <p:cNvPicPr>
            <a:picLocks noChangeAspect="1"/>
          </p:cNvPicPr>
          <p:nvPr/>
        </p:nvPicPr>
        <p:blipFill>
          <a:blip r:embed="rId4" cstate="print"/>
          <a:stretch>
            <a:fillRect/>
          </a:stretch>
        </p:blipFill>
        <p:spPr>
          <a:xfrm>
            <a:off x="5012103" y="5125762"/>
            <a:ext cx="5470839" cy="1602954"/>
          </a:xfrm>
          <a:prstGeom prst="rect">
            <a:avLst/>
          </a:prstGeom>
        </p:spPr>
      </p:pic>
      <p:sp>
        <p:nvSpPr>
          <p:cNvPr id="3" name="灯片编号占位符 2">
            <a:extLst>
              <a:ext uri="{FF2B5EF4-FFF2-40B4-BE49-F238E27FC236}">
                <a16:creationId xmlns:a16="http://schemas.microsoft.com/office/drawing/2014/main" id="{753EB65C-00EB-4E07-95A7-EA1099DC86AD}"/>
              </a:ext>
            </a:extLst>
          </p:cNvPr>
          <p:cNvSpPr>
            <a:spLocks noGrp="1"/>
          </p:cNvSpPr>
          <p:nvPr>
            <p:ph type="sldNum" sz="quarter" idx="12"/>
          </p:nvPr>
        </p:nvSpPr>
        <p:spPr/>
        <p:txBody>
          <a:bodyPr/>
          <a:lstStyle/>
          <a:p>
            <a:fld id="{1D48173F-29F5-4F80-B3DF-496932BE8A19}" type="slidenum">
              <a:rPr lang="zh-CN" altLang="en-US" smtClean="0"/>
              <a:t>20</a:t>
            </a:fld>
            <a:endParaRPr lang="zh-CN" altLang="en-US"/>
          </a:p>
        </p:txBody>
      </p:sp>
    </p:spTree>
    <p:extLst>
      <p:ext uri="{BB962C8B-B14F-4D97-AF65-F5344CB8AC3E}">
        <p14:creationId xmlns:p14="http://schemas.microsoft.com/office/powerpoint/2010/main" val="166923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8971371"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2800" b="1" dirty="0">
                <a:latin typeface="Times New Roman" panose="02020603050405020304" pitchFamily="18" charset="0"/>
                <a:cs typeface="Times New Roman" panose="02020603050405020304" pitchFamily="18" charset="0"/>
              </a:rPr>
              <a:t>Graph Terminology: Summary</a:t>
            </a:r>
            <a:endParaRPr lang="en-US" sz="31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a:xfrm>
            <a:off x="838200" y="1120775"/>
            <a:ext cx="10515600" cy="5056505"/>
          </a:xfrm>
        </p:spPr>
        <p:txBody>
          <a:bodyPr>
            <a:normAutofit/>
          </a:bodyPr>
          <a:lstStyle/>
          <a:p>
            <a:r>
              <a:rPr lang="en-US" altLang="zh-CN" dirty="0">
                <a:latin typeface="Times New Roman" panose="02020603050405020304" pitchFamily="18" charset="0"/>
                <a:cs typeface="Times New Roman" panose="02020603050405020304" pitchFamily="18" charset="0"/>
              </a:rPr>
              <a:t>To understand the structure of a graph and to build a graph model, we ask these questions:</a:t>
            </a:r>
          </a:p>
          <a:p>
            <a:pPr lvl="1"/>
            <a:r>
              <a:rPr lang="en-US" altLang="zh-CN" dirty="0">
                <a:latin typeface="Times New Roman" panose="02020603050405020304" pitchFamily="18" charset="0"/>
                <a:cs typeface="Times New Roman" panose="02020603050405020304" pitchFamily="18" charset="0"/>
              </a:rPr>
              <a:t> Are the edges of the graph undirected or directed  (or both)?</a:t>
            </a:r>
          </a:p>
          <a:p>
            <a:pPr lvl="1"/>
            <a:r>
              <a:rPr lang="en-US" altLang="zh-CN" dirty="0">
                <a:latin typeface="Times New Roman" panose="02020603050405020304" pitchFamily="18" charset="0"/>
                <a:cs typeface="Times New Roman" panose="02020603050405020304" pitchFamily="18" charset="0"/>
              </a:rPr>
              <a:t> If the edges are undirected, are multiple edges present that connect the same pair of vertices? If the edges are directed, are multiple directed edges present?</a:t>
            </a:r>
          </a:p>
          <a:p>
            <a:pPr lvl="1"/>
            <a:r>
              <a:rPr lang="en-US" altLang="zh-CN" dirty="0">
                <a:latin typeface="Times New Roman" panose="02020603050405020304" pitchFamily="18" charset="0"/>
                <a:cs typeface="Times New Roman" panose="02020603050405020304" pitchFamily="18" charset="0"/>
              </a:rPr>
              <a:t> Are loops present?</a:t>
            </a:r>
          </a:p>
        </p:txBody>
      </p:sp>
      <p:pic>
        <p:nvPicPr>
          <p:cNvPr id="6" name="Content Placeholder 4" descr="table47.jpg">
            <a:extLst>
              <a:ext uri="{FF2B5EF4-FFF2-40B4-BE49-F238E27FC236}">
                <a16:creationId xmlns:a16="http://schemas.microsoft.com/office/drawing/2014/main" id="{44CC7FCF-6BE3-46FC-ADBD-1BB0988B1639}"/>
              </a:ext>
            </a:extLst>
          </p:cNvPr>
          <p:cNvPicPr>
            <a:picLocks noChangeAspect="1"/>
          </p:cNvPicPr>
          <p:nvPr/>
        </p:nvPicPr>
        <p:blipFill>
          <a:blip r:embed="rId3" cstate="print"/>
          <a:stretch>
            <a:fillRect/>
          </a:stretch>
        </p:blipFill>
        <p:spPr>
          <a:xfrm>
            <a:off x="2062842" y="3777343"/>
            <a:ext cx="8147921" cy="2487386"/>
          </a:xfrm>
          <a:prstGeom prst="rect">
            <a:avLst/>
          </a:prstGeom>
        </p:spPr>
      </p:pic>
      <p:sp>
        <p:nvSpPr>
          <p:cNvPr id="2" name="灯片编号占位符 1">
            <a:extLst>
              <a:ext uri="{FF2B5EF4-FFF2-40B4-BE49-F238E27FC236}">
                <a16:creationId xmlns:a16="http://schemas.microsoft.com/office/drawing/2014/main" id="{5EAD5718-A37A-4A62-B8F2-6CEA43B82FDF}"/>
              </a:ext>
            </a:extLst>
          </p:cNvPr>
          <p:cNvSpPr>
            <a:spLocks noGrp="1"/>
          </p:cNvSpPr>
          <p:nvPr>
            <p:ph type="sldNum" sz="quarter" idx="12"/>
          </p:nvPr>
        </p:nvSpPr>
        <p:spPr/>
        <p:txBody>
          <a:bodyPr/>
          <a:lstStyle/>
          <a:p>
            <a:fld id="{1D48173F-29F5-4F80-B3DF-496932BE8A19}" type="slidenum">
              <a:rPr lang="zh-CN" altLang="en-US" smtClean="0"/>
              <a:t>21</a:t>
            </a:fld>
            <a:endParaRPr lang="zh-CN" altLang="en-US"/>
          </a:p>
        </p:txBody>
      </p:sp>
    </p:spTree>
    <p:extLst>
      <p:ext uri="{BB962C8B-B14F-4D97-AF65-F5344CB8AC3E}">
        <p14:creationId xmlns:p14="http://schemas.microsoft.com/office/powerpoint/2010/main" val="121835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8971371"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2800" b="1" dirty="0">
                <a:latin typeface="Times New Roman" panose="02020603050405020304" pitchFamily="18" charset="0"/>
                <a:cs typeface="Times New Roman" panose="02020603050405020304" pitchFamily="18" charset="0"/>
              </a:rPr>
              <a:t>Other Applications of Graphs</a:t>
            </a:r>
            <a:endParaRPr lang="en-US" sz="28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a:xfrm>
            <a:off x="838200" y="1120775"/>
            <a:ext cx="10515600" cy="5056505"/>
          </a:xfrm>
        </p:spPr>
        <p:txBody>
          <a:bodyPr>
            <a:normAutofit/>
          </a:bodyPr>
          <a:lstStyle/>
          <a:p>
            <a:r>
              <a:rPr lang="en-US" altLang="zh-CN" dirty="0">
                <a:latin typeface="Times New Roman" panose="02020603050405020304" pitchFamily="18" charset="0"/>
                <a:cs typeface="Times New Roman" panose="02020603050405020304" pitchFamily="18" charset="0"/>
              </a:rPr>
              <a:t>We will illustrate how graph theory can be used in models of:</a:t>
            </a:r>
          </a:p>
          <a:p>
            <a:pPr lvl="1"/>
            <a:r>
              <a:rPr lang="en-US" altLang="zh-CN" dirty="0">
                <a:latin typeface="Times New Roman" panose="02020603050405020304" pitchFamily="18" charset="0"/>
                <a:cs typeface="Times New Roman" panose="02020603050405020304" pitchFamily="18" charset="0"/>
              </a:rPr>
              <a:t>Social networks</a:t>
            </a:r>
          </a:p>
          <a:p>
            <a:pPr lvl="1"/>
            <a:r>
              <a:rPr lang="en-US" altLang="zh-CN" dirty="0">
                <a:latin typeface="Times New Roman" panose="02020603050405020304" pitchFamily="18" charset="0"/>
                <a:cs typeface="Times New Roman" panose="02020603050405020304" pitchFamily="18" charset="0"/>
              </a:rPr>
              <a:t>Communications networks</a:t>
            </a:r>
          </a:p>
          <a:p>
            <a:pPr lvl="1"/>
            <a:r>
              <a:rPr lang="en-US" altLang="zh-CN" dirty="0">
                <a:latin typeface="Times New Roman" panose="02020603050405020304" pitchFamily="18" charset="0"/>
                <a:cs typeface="Times New Roman" panose="02020603050405020304" pitchFamily="18" charset="0"/>
              </a:rPr>
              <a:t>Information networks</a:t>
            </a:r>
          </a:p>
          <a:p>
            <a:pPr lvl="1"/>
            <a:r>
              <a:rPr lang="en-US" altLang="zh-CN" dirty="0">
                <a:latin typeface="Times New Roman" panose="02020603050405020304" pitchFamily="18" charset="0"/>
                <a:cs typeface="Times New Roman" panose="02020603050405020304" pitchFamily="18" charset="0"/>
              </a:rPr>
              <a:t>Software design</a:t>
            </a:r>
          </a:p>
          <a:p>
            <a:pPr lvl="1"/>
            <a:r>
              <a:rPr lang="en-US" altLang="zh-CN" dirty="0">
                <a:latin typeface="Times New Roman" panose="02020603050405020304" pitchFamily="18" charset="0"/>
                <a:cs typeface="Times New Roman" panose="02020603050405020304" pitchFamily="18" charset="0"/>
              </a:rPr>
              <a:t>Transportation networks</a:t>
            </a:r>
          </a:p>
          <a:p>
            <a:pPr lvl="1"/>
            <a:r>
              <a:rPr lang="en-US" altLang="zh-CN" dirty="0">
                <a:latin typeface="Times New Roman" panose="02020603050405020304" pitchFamily="18" charset="0"/>
                <a:cs typeface="Times New Roman" panose="02020603050405020304" pitchFamily="18" charset="0"/>
              </a:rPr>
              <a:t>Biological networks</a:t>
            </a:r>
          </a:p>
          <a:p>
            <a:r>
              <a:rPr lang="en-US" altLang="zh-CN" dirty="0">
                <a:latin typeface="Times New Roman" panose="02020603050405020304" pitchFamily="18" charset="0"/>
                <a:cs typeface="Times New Roman" panose="02020603050405020304" pitchFamily="18" charset="0"/>
              </a:rPr>
              <a:t>It’s a challenge to find a subject to which graph theory has not yet been applied.  Can you find an area without applications of graph theory?</a:t>
            </a:r>
          </a:p>
        </p:txBody>
      </p:sp>
      <p:sp>
        <p:nvSpPr>
          <p:cNvPr id="2" name="灯片编号占位符 1">
            <a:extLst>
              <a:ext uri="{FF2B5EF4-FFF2-40B4-BE49-F238E27FC236}">
                <a16:creationId xmlns:a16="http://schemas.microsoft.com/office/drawing/2014/main" id="{AB36EB7A-719D-4EBC-90A0-98D9033CB805}"/>
              </a:ext>
            </a:extLst>
          </p:cNvPr>
          <p:cNvSpPr>
            <a:spLocks noGrp="1"/>
          </p:cNvSpPr>
          <p:nvPr>
            <p:ph type="sldNum" sz="quarter" idx="12"/>
          </p:nvPr>
        </p:nvSpPr>
        <p:spPr/>
        <p:txBody>
          <a:bodyPr/>
          <a:lstStyle/>
          <a:p>
            <a:fld id="{1D48173F-29F5-4F80-B3DF-496932BE8A19}" type="slidenum">
              <a:rPr lang="zh-CN" altLang="en-US" smtClean="0"/>
              <a:t>22</a:t>
            </a:fld>
            <a:endParaRPr lang="zh-CN" altLang="en-US"/>
          </a:p>
        </p:txBody>
      </p:sp>
    </p:spTree>
    <p:extLst>
      <p:ext uri="{BB962C8B-B14F-4D97-AF65-F5344CB8AC3E}">
        <p14:creationId xmlns:p14="http://schemas.microsoft.com/office/powerpoint/2010/main" val="13222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8971371"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2800" b="1" dirty="0">
                <a:latin typeface="Times New Roman" panose="02020603050405020304" pitchFamily="18" charset="0"/>
                <a:cs typeface="Times New Roman" panose="02020603050405020304" pitchFamily="18" charset="0"/>
              </a:rPr>
              <a:t>Graph Models: Social Networks</a:t>
            </a:r>
            <a:endParaRPr lang="en-US" sz="2800" b="1" dirty="0">
              <a:latin typeface="Times New Roman" panose="02020603050405020304" pitchFamily="18" charset="0"/>
              <a:cs typeface="Times New Roman" panose="02020603050405020304" pitchFamily="18" charset="0"/>
            </a:endParaRPr>
          </a:p>
        </p:txBody>
      </p:sp>
      <p:sp>
        <p:nvSpPr>
          <p:cNvPr id="4" name="内容占位符 3">
            <a:extLst>
              <a:ext uri="{FF2B5EF4-FFF2-40B4-BE49-F238E27FC236}">
                <a16:creationId xmlns:a16="http://schemas.microsoft.com/office/drawing/2014/main" id="{0B1B0C44-B849-4A17-9642-301BBB629DFC}"/>
              </a:ext>
            </a:extLst>
          </p:cNvPr>
          <p:cNvSpPr>
            <a:spLocks noGrp="1"/>
          </p:cNvSpPr>
          <p:nvPr>
            <p:ph idx="1"/>
          </p:nvPr>
        </p:nvSpPr>
        <p:spPr>
          <a:xfrm>
            <a:off x="838200" y="1120775"/>
            <a:ext cx="10515600" cy="5056505"/>
          </a:xfrm>
        </p:spPr>
        <p:txBody>
          <a:bodyPr>
            <a:noAutofit/>
          </a:bodyPr>
          <a:lstStyle/>
          <a:p>
            <a:r>
              <a:rPr lang="en-US" altLang="zh-CN" dirty="0">
                <a:latin typeface="Times New Roman" panose="02020603050405020304" pitchFamily="18" charset="0"/>
                <a:cs typeface="Times New Roman" panose="02020603050405020304" pitchFamily="18" charset="0"/>
              </a:rPr>
              <a:t>Graphs can be used to model social structures based on different kinds of relationships between people or groups </a:t>
            </a:r>
          </a:p>
          <a:p>
            <a:r>
              <a:rPr lang="en-US" altLang="zh-CN" dirty="0">
                <a:latin typeface="Times New Roman" panose="02020603050405020304" pitchFamily="18" charset="0"/>
                <a:cs typeface="Times New Roman" panose="02020603050405020304" pitchFamily="18" charset="0"/>
              </a:rPr>
              <a:t>In a </a:t>
            </a:r>
            <a:r>
              <a:rPr lang="en-US" altLang="zh-CN" i="1" dirty="0">
                <a:solidFill>
                  <a:srgbClr val="C00000"/>
                </a:solidFill>
                <a:latin typeface="Times New Roman" panose="02020603050405020304" pitchFamily="18" charset="0"/>
                <a:cs typeface="Times New Roman" panose="02020603050405020304" pitchFamily="18" charset="0"/>
              </a:rPr>
              <a:t>social network</a:t>
            </a:r>
            <a:r>
              <a:rPr lang="en-US" altLang="zh-CN" dirty="0">
                <a:latin typeface="Times New Roman" panose="02020603050405020304" pitchFamily="18" charset="0"/>
                <a:cs typeface="Times New Roman" panose="02020603050405020304" pitchFamily="18" charset="0"/>
              </a:rPr>
              <a:t>, vertices represent individuals or organizations and edges represent relationships between them</a:t>
            </a:r>
          </a:p>
          <a:p>
            <a:r>
              <a:rPr lang="en-US" altLang="zh-CN" dirty="0">
                <a:latin typeface="Times New Roman" panose="02020603050405020304" pitchFamily="18" charset="0"/>
                <a:cs typeface="Times New Roman" panose="02020603050405020304" pitchFamily="18" charset="0"/>
              </a:rPr>
              <a:t>Useful graph models of social networks include:</a:t>
            </a:r>
          </a:p>
          <a:p>
            <a:pPr lvl="1"/>
            <a:r>
              <a:rPr lang="en-US" altLang="zh-CN" i="1" dirty="0">
                <a:solidFill>
                  <a:srgbClr val="C00000"/>
                </a:solidFill>
                <a:latin typeface="Times New Roman" panose="02020603050405020304" pitchFamily="18" charset="0"/>
                <a:cs typeface="Times New Roman" panose="02020603050405020304" pitchFamily="18" charset="0"/>
              </a:rPr>
              <a:t>friendship graphs </a:t>
            </a:r>
            <a:r>
              <a:rPr lang="en-US" altLang="zh-CN" dirty="0">
                <a:latin typeface="Times New Roman" panose="02020603050405020304" pitchFamily="18" charset="0"/>
                <a:cs typeface="Times New Roman" panose="02020603050405020304" pitchFamily="18" charset="0"/>
              </a:rPr>
              <a:t>- undirected graphs where two people are connected if they are friends (in the real world, on Facebook, or in a particular virtual world, and so on.)</a:t>
            </a:r>
          </a:p>
          <a:p>
            <a:pPr lvl="1"/>
            <a:r>
              <a:rPr lang="en-US" altLang="zh-CN" i="1" dirty="0">
                <a:solidFill>
                  <a:srgbClr val="C00000"/>
                </a:solidFill>
                <a:latin typeface="Times New Roman" panose="02020603050405020304" pitchFamily="18" charset="0"/>
                <a:cs typeface="Times New Roman" panose="02020603050405020304" pitchFamily="18" charset="0"/>
              </a:rPr>
              <a:t>collaboration graphs </a:t>
            </a:r>
            <a:r>
              <a:rPr lang="en-US" altLang="zh-CN" dirty="0">
                <a:latin typeface="Times New Roman" panose="02020603050405020304" pitchFamily="18" charset="0"/>
                <a:cs typeface="Times New Roman" panose="02020603050405020304" pitchFamily="18" charset="0"/>
              </a:rPr>
              <a:t>- undirected graphs where two people are connected if they collaborate in a specific way</a:t>
            </a:r>
          </a:p>
          <a:p>
            <a:pPr lvl="1"/>
            <a:r>
              <a:rPr lang="en-US" altLang="zh-CN" i="1" dirty="0">
                <a:solidFill>
                  <a:srgbClr val="C00000"/>
                </a:solidFill>
                <a:latin typeface="Times New Roman" panose="02020603050405020304" pitchFamily="18" charset="0"/>
                <a:cs typeface="Times New Roman" panose="02020603050405020304" pitchFamily="18" charset="0"/>
              </a:rPr>
              <a:t>influence graphs</a:t>
            </a:r>
            <a:r>
              <a:rPr lang="en-US" altLang="zh-CN" dirty="0">
                <a:solidFill>
                  <a:srgbClr val="C0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directed graphs where there is an edge from one person to another if the first person can influence the second person</a:t>
            </a:r>
          </a:p>
        </p:txBody>
      </p:sp>
      <p:sp>
        <p:nvSpPr>
          <p:cNvPr id="2" name="灯片编号占位符 1">
            <a:extLst>
              <a:ext uri="{FF2B5EF4-FFF2-40B4-BE49-F238E27FC236}">
                <a16:creationId xmlns:a16="http://schemas.microsoft.com/office/drawing/2014/main" id="{30F460BC-344D-4953-8813-7D32A83E4DF5}"/>
              </a:ext>
            </a:extLst>
          </p:cNvPr>
          <p:cNvSpPr>
            <a:spLocks noGrp="1"/>
          </p:cNvSpPr>
          <p:nvPr>
            <p:ph type="sldNum" sz="quarter" idx="12"/>
          </p:nvPr>
        </p:nvSpPr>
        <p:spPr/>
        <p:txBody>
          <a:bodyPr/>
          <a:lstStyle/>
          <a:p>
            <a:fld id="{1D48173F-29F5-4F80-B3DF-496932BE8A19}" type="slidenum">
              <a:rPr lang="zh-CN" altLang="en-US" smtClean="0"/>
              <a:t>23</a:t>
            </a:fld>
            <a:endParaRPr lang="zh-CN" altLang="en-US"/>
          </a:p>
        </p:txBody>
      </p:sp>
    </p:spTree>
    <p:extLst>
      <p:ext uri="{BB962C8B-B14F-4D97-AF65-F5344CB8AC3E}">
        <p14:creationId xmlns:p14="http://schemas.microsoft.com/office/powerpoint/2010/main" val="231796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223ECF-2260-41D8-8E5D-FC34B62A213D}"/>
              </a:ext>
            </a:extLst>
          </p:cNvPr>
          <p:cNvSpPr txBox="1">
            <a:spLocks/>
          </p:cNvSpPr>
          <p:nvPr/>
        </p:nvSpPr>
        <p:spPr>
          <a:xfrm>
            <a:off x="907415" y="290830"/>
            <a:ext cx="8971371"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楷体" panose="02010609060101010101" pitchFamily="49" charset="-122"/>
                <a:ea typeface="楷体" panose="02010609060101010101" pitchFamily="49" charset="-122"/>
                <a:cs typeface="+mj-cs"/>
              </a:defRPr>
            </a:lvl1pPr>
          </a:lstStyle>
          <a:p>
            <a:r>
              <a:rPr lang="en-US" altLang="zh-CN" sz="2800" b="1" dirty="0">
                <a:latin typeface="Times New Roman" panose="02020603050405020304" pitchFamily="18" charset="0"/>
                <a:cs typeface="Times New Roman" panose="02020603050405020304" pitchFamily="18" charset="0"/>
              </a:rPr>
              <a:t>Graph Models: Social Networks (continued)</a:t>
            </a:r>
            <a:endParaRPr lang="en-US" sz="2800" b="1" dirty="0">
              <a:latin typeface="Times New Roman" panose="02020603050405020304" pitchFamily="18" charset="0"/>
              <a:cs typeface="Times New Roman" panose="02020603050405020304" pitchFamily="18" charset="0"/>
            </a:endParaRPr>
          </a:p>
        </p:txBody>
      </p:sp>
      <p:pic>
        <p:nvPicPr>
          <p:cNvPr id="6" name="Picture 3" descr="09007.jpg">
            <a:extLst>
              <a:ext uri="{FF2B5EF4-FFF2-40B4-BE49-F238E27FC236}">
                <a16:creationId xmlns:a16="http://schemas.microsoft.com/office/drawing/2014/main" id="{9F1FA463-C563-43F9-BC63-F30EB1C2A18B}"/>
              </a:ext>
            </a:extLst>
          </p:cNvPr>
          <p:cNvPicPr>
            <a:picLocks noChangeAspect="1"/>
          </p:cNvPicPr>
          <p:nvPr/>
        </p:nvPicPr>
        <p:blipFill>
          <a:blip r:embed="rId3" cstate="print"/>
          <a:stretch>
            <a:fillRect/>
          </a:stretch>
        </p:blipFill>
        <p:spPr>
          <a:xfrm>
            <a:off x="5970815" y="1335059"/>
            <a:ext cx="4386942" cy="2350417"/>
          </a:xfrm>
          <a:prstGeom prst="rect">
            <a:avLst/>
          </a:prstGeom>
        </p:spPr>
      </p:pic>
      <p:pic>
        <p:nvPicPr>
          <p:cNvPr id="7" name="Picture 4" descr="09008.jpg">
            <a:extLst>
              <a:ext uri="{FF2B5EF4-FFF2-40B4-BE49-F238E27FC236}">
                <a16:creationId xmlns:a16="http://schemas.microsoft.com/office/drawing/2014/main" id="{31B28A1D-CD6A-4422-B88F-99FBE9F5ED01}"/>
              </a:ext>
            </a:extLst>
          </p:cNvPr>
          <p:cNvPicPr>
            <a:picLocks noChangeAspect="1"/>
          </p:cNvPicPr>
          <p:nvPr/>
        </p:nvPicPr>
        <p:blipFill>
          <a:blip r:embed="rId4" cstate="print"/>
          <a:stretch>
            <a:fillRect/>
          </a:stretch>
        </p:blipFill>
        <p:spPr>
          <a:xfrm>
            <a:off x="6455230" y="4623960"/>
            <a:ext cx="2489454" cy="1422887"/>
          </a:xfrm>
          <a:prstGeom prst="rect">
            <a:avLst/>
          </a:prstGeom>
        </p:spPr>
      </p:pic>
      <p:sp>
        <p:nvSpPr>
          <p:cNvPr id="8" name="TextBox 7">
            <a:extLst>
              <a:ext uri="{FF2B5EF4-FFF2-40B4-BE49-F238E27FC236}">
                <a16:creationId xmlns:a16="http://schemas.microsoft.com/office/drawing/2014/main" id="{9E817C63-DB5B-41B5-A5D3-4EA31FFEB811}"/>
              </a:ext>
            </a:extLst>
          </p:cNvPr>
          <p:cNvSpPr txBox="1"/>
          <p:nvPr/>
        </p:nvSpPr>
        <p:spPr>
          <a:xfrm>
            <a:off x="2351611" y="2004481"/>
            <a:ext cx="3058589" cy="163121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A friendship graph where two people are connected if they are Facebook friends</a:t>
            </a:r>
          </a:p>
          <a:p>
            <a:endParaRPr lang="en-US"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224BE84-75C1-4078-887F-A4FD0A5FCF45}"/>
              </a:ext>
            </a:extLst>
          </p:cNvPr>
          <p:cNvSpPr txBox="1"/>
          <p:nvPr/>
        </p:nvSpPr>
        <p:spPr>
          <a:xfrm>
            <a:off x="2476501" y="5012237"/>
            <a:ext cx="2249788"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An influence graph</a:t>
            </a:r>
          </a:p>
        </p:txBody>
      </p:sp>
      <p:sp>
        <p:nvSpPr>
          <p:cNvPr id="5" name="灯片编号占位符 4">
            <a:extLst>
              <a:ext uri="{FF2B5EF4-FFF2-40B4-BE49-F238E27FC236}">
                <a16:creationId xmlns:a16="http://schemas.microsoft.com/office/drawing/2014/main" id="{0DAD6CD2-35A2-46D4-84F7-B95F14BA848D}"/>
              </a:ext>
            </a:extLst>
          </p:cNvPr>
          <p:cNvSpPr>
            <a:spLocks noGrp="1"/>
          </p:cNvSpPr>
          <p:nvPr>
            <p:ph type="sldNum" sz="quarter" idx="12"/>
          </p:nvPr>
        </p:nvSpPr>
        <p:spPr/>
        <p:txBody>
          <a:bodyPr/>
          <a:lstStyle/>
          <a:p>
            <a:fld id="{1D48173F-29F5-4F80-B3DF-496932BE8A19}" type="slidenum">
              <a:rPr lang="zh-CN" altLang="en-US" smtClean="0"/>
              <a:t>24</a:t>
            </a:fld>
            <a:endParaRPr lang="zh-CN" altLang="en-US"/>
          </a:p>
        </p:txBody>
      </p:sp>
    </p:spTree>
    <p:extLst>
      <p:ext uri="{BB962C8B-B14F-4D97-AF65-F5344CB8AC3E}">
        <p14:creationId xmlns:p14="http://schemas.microsoft.com/office/powerpoint/2010/main" val="27318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Examples of  Collaboration Graphs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a:t>
            </a:r>
            <a:r>
              <a:rPr lang="en-US" i="1" dirty="0">
                <a:solidFill>
                  <a:srgbClr val="C00000"/>
                </a:solidFill>
                <a:latin typeface="Times New Roman" panose="02020603050405020304" pitchFamily="18" charset="0"/>
                <a:cs typeface="Times New Roman" panose="02020603050405020304" pitchFamily="18" charset="0"/>
              </a:rPr>
              <a:t>Hollywood graph </a:t>
            </a:r>
            <a:r>
              <a:rPr lang="en-US" dirty="0">
                <a:latin typeface="Times New Roman" panose="02020603050405020304" pitchFamily="18" charset="0"/>
                <a:cs typeface="Times New Roman" panose="02020603050405020304" pitchFamily="18" charset="0"/>
              </a:rPr>
              <a:t>models the collaboration of actors in films</a:t>
            </a:r>
          </a:p>
          <a:p>
            <a:pPr lvl="1"/>
            <a:r>
              <a:rPr lang="en-US" dirty="0">
                <a:latin typeface="Times New Roman" panose="02020603050405020304" pitchFamily="18" charset="0"/>
                <a:cs typeface="Times New Roman" panose="02020603050405020304" pitchFamily="18" charset="0"/>
              </a:rPr>
              <a:t>We represent actors by vertices and we connect two vertices if the actors they represent have appeared in the same movie</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 </a:t>
            </a:r>
            <a:r>
              <a:rPr lang="en-US" i="1" dirty="0">
                <a:solidFill>
                  <a:srgbClr val="C00000"/>
                </a:solidFill>
                <a:latin typeface="Times New Roman" panose="02020603050405020304" pitchFamily="18" charset="0"/>
                <a:cs typeface="Times New Roman" panose="02020603050405020304" pitchFamily="18" charset="0"/>
              </a:rPr>
              <a:t>academic collaboration graph </a:t>
            </a:r>
            <a:r>
              <a:rPr lang="en-US" dirty="0">
                <a:latin typeface="Times New Roman" panose="02020603050405020304" pitchFamily="18" charset="0"/>
                <a:cs typeface="Times New Roman" panose="02020603050405020304" pitchFamily="18" charset="0"/>
              </a:rPr>
              <a:t>models the collaboration of researchers who have jointly written a paper in a particular subject</a:t>
            </a:r>
          </a:p>
          <a:p>
            <a:pPr lvl="1"/>
            <a:r>
              <a:rPr lang="en-US" dirty="0">
                <a:latin typeface="Times New Roman" panose="02020603050405020304" pitchFamily="18" charset="0"/>
                <a:cs typeface="Times New Roman" panose="02020603050405020304" pitchFamily="18" charset="0"/>
              </a:rPr>
              <a:t> We represent researchers in a particular academic discipline using vertices</a:t>
            </a:r>
          </a:p>
          <a:p>
            <a:pPr lvl="1"/>
            <a:r>
              <a:rPr lang="en-US" dirty="0">
                <a:latin typeface="Times New Roman" panose="02020603050405020304" pitchFamily="18" charset="0"/>
                <a:cs typeface="Times New Roman" panose="02020603050405020304" pitchFamily="18" charset="0"/>
              </a:rPr>
              <a:t>We connect the vertices representing two researchers in this discipline if they are coauthors of a paper</a:t>
            </a:r>
            <a:endParaRPr lang="en-US" dirty="0"/>
          </a:p>
        </p:txBody>
      </p:sp>
      <p:sp>
        <p:nvSpPr>
          <p:cNvPr id="4" name="灯片编号占位符 3">
            <a:extLst>
              <a:ext uri="{FF2B5EF4-FFF2-40B4-BE49-F238E27FC236}">
                <a16:creationId xmlns:a16="http://schemas.microsoft.com/office/drawing/2014/main" id="{BE2BC6D2-62E0-4F6D-B254-AC629F17B685}"/>
              </a:ext>
            </a:extLst>
          </p:cNvPr>
          <p:cNvSpPr>
            <a:spLocks noGrp="1"/>
          </p:cNvSpPr>
          <p:nvPr>
            <p:ph type="sldNum" sz="quarter" idx="12"/>
          </p:nvPr>
        </p:nvSpPr>
        <p:spPr/>
        <p:txBody>
          <a:bodyPr/>
          <a:lstStyle/>
          <a:p>
            <a:fld id="{1D48173F-29F5-4F80-B3DF-496932BE8A19}" type="slidenum">
              <a:rPr lang="zh-CN" altLang="en-US" smtClean="0"/>
              <a:t>25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Applications to Information Networks </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Graphs can be used to model different types of networks that link different types of information</a:t>
            </a:r>
          </a:p>
          <a:p>
            <a:r>
              <a:rPr lang="en-US" dirty="0">
                <a:latin typeface="Times New Roman" panose="02020603050405020304" pitchFamily="18" charset="0"/>
                <a:cs typeface="Times New Roman" panose="02020603050405020304" pitchFamily="18" charset="0"/>
              </a:rPr>
              <a:t>In a </a:t>
            </a:r>
            <a:r>
              <a:rPr lang="en-US" i="1" dirty="0">
                <a:solidFill>
                  <a:srgbClr val="C00000"/>
                </a:solidFill>
                <a:latin typeface="Times New Roman" panose="02020603050405020304" pitchFamily="18" charset="0"/>
                <a:cs typeface="Times New Roman" panose="02020603050405020304" pitchFamily="18" charset="0"/>
              </a:rPr>
              <a:t>web graph</a:t>
            </a:r>
            <a:r>
              <a:rPr lang="en-US" dirty="0">
                <a:latin typeface="Times New Roman" panose="02020603050405020304" pitchFamily="18" charset="0"/>
                <a:cs typeface="Times New Roman" panose="02020603050405020304" pitchFamily="18" charset="0"/>
              </a:rPr>
              <a:t>, web pages are represented by vertices and links are represented by directed edges</a:t>
            </a:r>
          </a:p>
          <a:p>
            <a:pPr lvl="1"/>
            <a:r>
              <a:rPr lang="en-US" dirty="0">
                <a:latin typeface="Times New Roman" panose="02020603050405020304" pitchFamily="18" charset="0"/>
                <a:cs typeface="Times New Roman" panose="02020603050405020304" pitchFamily="18" charset="0"/>
              </a:rPr>
              <a:t> A web graph models the web at a particular time</a:t>
            </a:r>
          </a:p>
          <a:p>
            <a:r>
              <a:rPr lang="en-US" dirty="0">
                <a:latin typeface="Times New Roman" panose="02020603050405020304" pitchFamily="18" charset="0"/>
                <a:cs typeface="Times New Roman" panose="02020603050405020304" pitchFamily="18" charset="0"/>
              </a:rPr>
              <a:t>In a </a:t>
            </a:r>
            <a:r>
              <a:rPr lang="en-US" i="1" dirty="0">
                <a:solidFill>
                  <a:srgbClr val="C00000"/>
                </a:solidFill>
                <a:latin typeface="Times New Roman" panose="02020603050405020304" pitchFamily="18" charset="0"/>
                <a:cs typeface="Times New Roman" panose="02020603050405020304" pitchFamily="18" charset="0"/>
              </a:rPr>
              <a:t>citation network</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Research papers in a particular discipline are represented by vertices</a:t>
            </a:r>
          </a:p>
          <a:p>
            <a:pPr lvl="1"/>
            <a:r>
              <a:rPr lang="en-US" dirty="0">
                <a:latin typeface="Times New Roman" panose="02020603050405020304" pitchFamily="18" charset="0"/>
                <a:cs typeface="Times New Roman" panose="02020603050405020304" pitchFamily="18" charset="0"/>
              </a:rPr>
              <a:t>When a paper cites a second paper as a reference,  there is an edge from the vertex representing this paper to the vertex representing the second paper</a:t>
            </a:r>
          </a:p>
        </p:txBody>
      </p:sp>
      <p:sp>
        <p:nvSpPr>
          <p:cNvPr id="4" name="灯片编号占位符 3">
            <a:extLst>
              <a:ext uri="{FF2B5EF4-FFF2-40B4-BE49-F238E27FC236}">
                <a16:creationId xmlns:a16="http://schemas.microsoft.com/office/drawing/2014/main" id="{6CD23280-F0E2-4BA2-8AA6-271BBFA91B43}"/>
              </a:ext>
            </a:extLst>
          </p:cNvPr>
          <p:cNvSpPr>
            <a:spLocks noGrp="1"/>
          </p:cNvSpPr>
          <p:nvPr>
            <p:ph type="sldNum" sz="quarter" idx="12"/>
          </p:nvPr>
        </p:nvSpPr>
        <p:spPr/>
        <p:txBody>
          <a:bodyPr/>
          <a:lstStyle/>
          <a:p>
            <a:fld id="{1D48173F-29F5-4F80-B3DF-496932BE8A19}" type="slidenum">
              <a:rPr lang="zh-CN" altLang="en-US" smtClean="0"/>
              <a:t>26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Transportation Graphs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Graph models are extensively used in the study of  transportation networks</a:t>
            </a:r>
          </a:p>
          <a:p>
            <a:r>
              <a:rPr lang="en-US" dirty="0">
                <a:latin typeface="Times New Roman" panose="02020603050405020304" pitchFamily="18" charset="0"/>
                <a:cs typeface="Times New Roman" panose="02020603050405020304" pitchFamily="18" charset="0"/>
              </a:rPr>
              <a:t>Airline networks can be modeled using directed </a:t>
            </a:r>
            <a:r>
              <a:rPr lang="en-US" dirty="0" err="1">
                <a:latin typeface="Times New Roman" panose="02020603050405020304" pitchFamily="18" charset="0"/>
                <a:cs typeface="Times New Roman" panose="02020603050405020304" pitchFamily="18" charset="0"/>
              </a:rPr>
              <a:t>multigraphs</a:t>
            </a:r>
            <a:r>
              <a:rPr lang="en-US" dirty="0">
                <a:latin typeface="Times New Roman" panose="02020603050405020304" pitchFamily="18" charset="0"/>
                <a:cs typeface="Times New Roman" panose="02020603050405020304" pitchFamily="18" charset="0"/>
              </a:rPr>
              <a:t> where</a:t>
            </a:r>
          </a:p>
          <a:p>
            <a:pPr lvl="1"/>
            <a:r>
              <a:rPr lang="en-US" dirty="0">
                <a:latin typeface="Times New Roman" panose="02020603050405020304" pitchFamily="18" charset="0"/>
                <a:cs typeface="Times New Roman" panose="02020603050405020304" pitchFamily="18" charset="0"/>
              </a:rPr>
              <a:t>airports are represented by vertices</a:t>
            </a:r>
          </a:p>
          <a:p>
            <a:pPr lvl="1"/>
            <a:r>
              <a:rPr lang="en-US" dirty="0">
                <a:latin typeface="Times New Roman" panose="02020603050405020304" pitchFamily="18" charset="0"/>
                <a:cs typeface="Times New Roman" panose="02020603050405020304" pitchFamily="18" charset="0"/>
              </a:rPr>
              <a:t>each flight is represented by  a directed edge from the vertex representing the departure airport to the vertex representing the destination airport</a:t>
            </a:r>
          </a:p>
          <a:p>
            <a:r>
              <a:rPr lang="en-US" dirty="0">
                <a:latin typeface="Times New Roman" panose="02020603050405020304" pitchFamily="18" charset="0"/>
                <a:cs typeface="Times New Roman" panose="02020603050405020304" pitchFamily="18" charset="0"/>
              </a:rPr>
              <a:t>Road networks can be modeled using graphs where</a:t>
            </a:r>
          </a:p>
          <a:p>
            <a:pPr lvl="1"/>
            <a:r>
              <a:rPr lang="en-US" dirty="0">
                <a:latin typeface="Times New Roman" panose="02020603050405020304" pitchFamily="18" charset="0"/>
                <a:cs typeface="Times New Roman" panose="02020603050405020304" pitchFamily="18" charset="0"/>
              </a:rPr>
              <a:t>vertices represent intersections and edges represent roads</a:t>
            </a:r>
          </a:p>
          <a:p>
            <a:pPr lvl="1"/>
            <a:r>
              <a:rPr lang="en-US" dirty="0">
                <a:latin typeface="Times New Roman" panose="02020603050405020304" pitchFamily="18" charset="0"/>
                <a:cs typeface="Times New Roman" panose="02020603050405020304" pitchFamily="18" charset="0"/>
              </a:rPr>
              <a:t>undirected edges represent two-way roads and directed edges represent one-way roads</a:t>
            </a:r>
          </a:p>
        </p:txBody>
      </p:sp>
      <p:sp>
        <p:nvSpPr>
          <p:cNvPr id="4" name="灯片编号占位符 3">
            <a:extLst>
              <a:ext uri="{FF2B5EF4-FFF2-40B4-BE49-F238E27FC236}">
                <a16:creationId xmlns:a16="http://schemas.microsoft.com/office/drawing/2014/main" id="{9962D9B7-4DB9-4845-B33C-3F6AC9515FC4}"/>
              </a:ext>
            </a:extLst>
          </p:cNvPr>
          <p:cNvSpPr>
            <a:spLocks noGrp="1"/>
          </p:cNvSpPr>
          <p:nvPr>
            <p:ph type="sldNum" sz="quarter" idx="12"/>
          </p:nvPr>
        </p:nvSpPr>
        <p:spPr/>
        <p:txBody>
          <a:bodyPr/>
          <a:lstStyle/>
          <a:p>
            <a:fld id="{1D48173F-29F5-4F80-B3DF-496932BE8A19}" type="slidenum">
              <a:rPr lang="zh-CN" altLang="en-US" smtClean="0"/>
              <a:t>27</a:t>
            </a:fld>
            <a:endParaRPr lang="zh-CN" altLang="en-US"/>
          </a:p>
        </p:txBody>
      </p:sp>
    </p:spTree>
    <p:extLst>
      <p:ext uri="{BB962C8B-B14F-4D97-AF65-F5344CB8AC3E}">
        <p14:creationId xmlns:p14="http://schemas.microsoft.com/office/powerpoint/2010/main" val="41756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Software Design Applications</a:t>
            </a:r>
          </a:p>
        </p:txBody>
      </p:sp>
      <p:sp>
        <p:nvSpPr>
          <p:cNvPr id="3" name="Content Placeholder 2"/>
          <p:cNvSpPr>
            <a:spLocks noGrp="1"/>
          </p:cNvSpPr>
          <p:nvPr>
            <p:ph idx="1"/>
          </p:nvPr>
        </p:nvSpPr>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Graph models are extensively used in software design. We will introduce two such models here; one representing the dependency between the modules of a software application  and the other representing restrictions in the execution of statements in computer programs</a:t>
            </a:r>
          </a:p>
          <a:p>
            <a:r>
              <a:rPr lang="en-US" sz="2600" dirty="0">
                <a:latin typeface="Times New Roman" panose="02020603050405020304" pitchFamily="18" charset="0"/>
                <a:cs typeface="Times New Roman" panose="02020603050405020304" pitchFamily="18" charset="0"/>
              </a:rPr>
              <a:t>When a top-down approach is used to design software, the system is divided into modules, each performing a specific task    </a:t>
            </a:r>
          </a:p>
          <a:p>
            <a:r>
              <a:rPr lang="en-US" sz="2600" dirty="0">
                <a:latin typeface="Times New Roman" panose="02020603050405020304" pitchFamily="18" charset="0"/>
                <a:cs typeface="Times New Roman" panose="02020603050405020304" pitchFamily="18" charset="0"/>
              </a:rPr>
              <a:t>We use a </a:t>
            </a:r>
            <a:r>
              <a:rPr lang="en-US" sz="2600" i="1" dirty="0">
                <a:solidFill>
                  <a:srgbClr val="C00000"/>
                </a:solidFill>
                <a:latin typeface="Times New Roman" panose="02020603050405020304" pitchFamily="18" charset="0"/>
                <a:cs typeface="Times New Roman" panose="02020603050405020304" pitchFamily="18" charset="0"/>
              </a:rPr>
              <a:t>module dependency graph </a:t>
            </a:r>
            <a:r>
              <a:rPr lang="en-US" sz="2600" dirty="0">
                <a:latin typeface="Times New Roman" panose="02020603050405020304" pitchFamily="18" charset="0"/>
                <a:cs typeface="Times New Roman" panose="02020603050405020304" pitchFamily="18" charset="0"/>
              </a:rPr>
              <a:t>to represent the dependency between these modules.  These dependencies need to be understood before coding can be done </a:t>
            </a:r>
          </a:p>
          <a:p>
            <a:pPr lvl="1"/>
            <a:r>
              <a:rPr lang="en-US" sz="2200" dirty="0">
                <a:latin typeface="Times New Roman" panose="02020603050405020304" pitchFamily="18" charset="0"/>
                <a:cs typeface="Times New Roman" panose="02020603050405020304" pitchFamily="18" charset="0"/>
              </a:rPr>
              <a:t>In a module dependency graph vertices represent software modules and there is an edge from one module to another if the second module depends on the first</a:t>
            </a:r>
          </a:p>
          <a:p>
            <a:pPr marL="393192" lvl="1" indent="0">
              <a:buNone/>
            </a:pPr>
            <a:endParaRPr lang="en-US" dirty="0">
              <a:latin typeface="Times New Roman" panose="02020603050405020304" pitchFamily="18" charset="0"/>
              <a:cs typeface="Times New Roman" panose="02020603050405020304" pitchFamily="18" charset="0"/>
            </a:endParaRPr>
          </a:p>
          <a:p>
            <a:pPr marL="393192" lvl="1" indent="0">
              <a:buNone/>
            </a:pPr>
            <a:endParaRPr lang="en-US" dirty="0">
              <a:latin typeface="Times New Roman" panose="02020603050405020304" pitchFamily="18" charset="0"/>
              <a:cs typeface="Times New Roman" panose="02020603050405020304" pitchFamily="18" charset="0"/>
            </a:endParaRPr>
          </a:p>
          <a:p>
            <a:pPr marL="393192" lvl="1" indent="0">
              <a:buNone/>
            </a:pPr>
            <a:endParaRPr lang="en-US" dirty="0">
              <a:latin typeface="Times New Roman" panose="02020603050405020304" pitchFamily="18" charset="0"/>
              <a:cs typeface="Times New Roman" panose="02020603050405020304" pitchFamily="18" charset="0"/>
            </a:endParaRPr>
          </a:p>
          <a:p>
            <a:pPr marL="393192" lvl="1" indent="0">
              <a:buNone/>
            </a:pPr>
            <a:endParaRPr lang="en-US" dirty="0">
              <a:latin typeface="Times New Roman" panose="02020603050405020304" pitchFamily="18" charset="0"/>
              <a:cs typeface="Times New Roman" panose="02020603050405020304" pitchFamily="18" charset="0"/>
            </a:endParaRPr>
          </a:p>
          <a:p>
            <a:pPr marL="393192" lvl="1" indent="0">
              <a:buNone/>
            </a:pP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pic>
        <p:nvPicPr>
          <p:cNvPr id="4" name="Picture 3" descr="FIGURE10.1.9.jpg"/>
          <p:cNvPicPr>
            <a:picLocks noChangeAspect="1"/>
          </p:cNvPicPr>
          <p:nvPr/>
        </p:nvPicPr>
        <p:blipFill>
          <a:blip r:embed="rId2" cstate="print"/>
          <a:stretch>
            <a:fillRect/>
          </a:stretch>
        </p:blipFill>
        <p:spPr>
          <a:xfrm>
            <a:off x="5867398" y="4484124"/>
            <a:ext cx="3788229" cy="2196575"/>
          </a:xfrm>
          <a:prstGeom prst="rect">
            <a:avLst/>
          </a:prstGeom>
        </p:spPr>
      </p:pic>
      <p:sp>
        <p:nvSpPr>
          <p:cNvPr id="5" name="TextBox 4"/>
          <p:cNvSpPr txBox="1"/>
          <p:nvPr/>
        </p:nvSpPr>
        <p:spPr>
          <a:xfrm>
            <a:off x="1905001" y="4936673"/>
            <a:ext cx="4114800" cy="964367"/>
          </a:xfrm>
          <a:prstGeom prst="rect">
            <a:avLst/>
          </a:prstGeom>
          <a:noFill/>
        </p:spPr>
        <p:txBody>
          <a:bodyPr wrap="square" rtlCol="0">
            <a:spAutoFit/>
          </a:bodyPr>
          <a:lstStyle/>
          <a:p>
            <a:pPr>
              <a:lnSpc>
                <a:spcPts val="17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dependencies between the seven modules in the design of a web browser are represented by this module dependency graph</a:t>
            </a:r>
          </a:p>
        </p:txBody>
      </p:sp>
      <p:sp>
        <p:nvSpPr>
          <p:cNvPr id="6" name="灯片编号占位符 5">
            <a:extLst>
              <a:ext uri="{FF2B5EF4-FFF2-40B4-BE49-F238E27FC236}">
                <a16:creationId xmlns:a16="http://schemas.microsoft.com/office/drawing/2014/main" id="{1E7A5CFB-8001-46CD-9EEA-E5ACC0754D2B}"/>
              </a:ext>
            </a:extLst>
          </p:cNvPr>
          <p:cNvSpPr>
            <a:spLocks noGrp="1"/>
          </p:cNvSpPr>
          <p:nvPr>
            <p:ph type="sldNum" sz="quarter" idx="12"/>
          </p:nvPr>
        </p:nvSpPr>
        <p:spPr/>
        <p:txBody>
          <a:bodyPr/>
          <a:lstStyle/>
          <a:p>
            <a:fld id="{1D48173F-29F5-4F80-B3DF-496932BE8A19}" type="slidenum">
              <a:rPr lang="zh-CN" altLang="en-US" smtClean="0"/>
              <a:t>28</a:t>
            </a:fld>
            <a:endParaRPr lang="zh-CN" altLang="en-US"/>
          </a:p>
        </p:txBody>
      </p:sp>
    </p:spTree>
    <p:extLst>
      <p:ext uri="{BB962C8B-B14F-4D97-AF65-F5344CB8AC3E}">
        <p14:creationId xmlns:p14="http://schemas.microsoft.com/office/powerpoint/2010/main" val="232679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We can use a directed graph called a </a:t>
            </a:r>
            <a:r>
              <a:rPr lang="en-US" i="1" dirty="0">
                <a:solidFill>
                  <a:srgbClr val="C00000"/>
                </a:solidFill>
                <a:latin typeface="Times New Roman" panose="02020603050405020304" pitchFamily="18" charset="0"/>
                <a:cs typeface="Times New Roman" panose="02020603050405020304" pitchFamily="18" charset="0"/>
              </a:rPr>
              <a:t>precedence graph </a:t>
            </a:r>
            <a:r>
              <a:rPr lang="en-US" dirty="0">
                <a:latin typeface="Times New Roman" panose="02020603050405020304" pitchFamily="18" charset="0"/>
                <a:cs typeface="Times New Roman" panose="02020603050405020304" pitchFamily="18" charset="0"/>
              </a:rPr>
              <a:t>to represent which statements must have already been executed before we execute each statement</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Vertices represent statements in a computer program</a:t>
            </a:r>
          </a:p>
          <a:p>
            <a:pPr lvl="1"/>
            <a:r>
              <a:rPr lang="en-US" dirty="0">
                <a:latin typeface="Times New Roman" panose="02020603050405020304" pitchFamily="18" charset="0"/>
                <a:cs typeface="Times New Roman" panose="02020603050405020304" pitchFamily="18" charset="0"/>
              </a:rPr>
              <a:t>There is a directed edge from a vertex to a second vertex if the second vertex cannot be executed before the first</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393192" lvl="1" indent="0">
              <a:buNone/>
            </a:pPr>
            <a:r>
              <a:rPr lang="en-US" dirty="0">
                <a:latin typeface="Times New Roman" panose="02020603050405020304" pitchFamily="18" charset="0"/>
                <a:cs typeface="Times New Roman" panose="02020603050405020304" pitchFamily="18" charset="0"/>
              </a:rPr>
              <a:t>  </a:t>
            </a:r>
          </a:p>
          <a:p>
            <a:pPr marL="393192" lvl="1" indent="0">
              <a:buNone/>
            </a:pPr>
            <a:r>
              <a:rPr lang="en-US" dirty="0">
                <a:latin typeface="Times New Roman" panose="02020603050405020304" pitchFamily="18" charset="0"/>
                <a:cs typeface="Times New Roman" panose="02020603050405020304" pitchFamily="18" charset="0"/>
              </a:rPr>
              <a:t> </a:t>
            </a:r>
          </a:p>
        </p:txBody>
      </p:sp>
      <p:sp>
        <p:nvSpPr>
          <p:cNvPr id="2" name="Title 1"/>
          <p:cNvSpPr>
            <a:spLocks noGrp="1"/>
          </p:cNvSpPr>
          <p:nvPr>
            <p:ph type="title"/>
          </p:nvPr>
        </p:nvSpPr>
        <p:spPr>
          <a:xfrm>
            <a:off x="907415" y="290830"/>
            <a:ext cx="7545342" cy="571500"/>
          </a:xfrm>
        </p:spPr>
        <p:txBody>
          <a:bodyPr>
            <a:normAutofit fontScale="90000"/>
          </a:bodyPr>
          <a:lstStyle/>
          <a:p>
            <a:r>
              <a:rPr lang="en-US" b="1" dirty="0">
                <a:latin typeface="Times New Roman" panose="02020603050405020304" pitchFamily="18" charset="0"/>
                <a:cs typeface="Times New Roman" panose="02020603050405020304" pitchFamily="18" charset="0"/>
              </a:rPr>
              <a:t>Software Design Applications (</a:t>
            </a:r>
            <a:r>
              <a:rPr lang="en-US" b="1" i="1" dirty="0">
                <a:latin typeface="Times New Roman" panose="02020603050405020304" pitchFamily="18" charset="0"/>
                <a:cs typeface="Times New Roman" panose="02020603050405020304" pitchFamily="18" charset="0"/>
              </a:rPr>
              <a:t>continued</a:t>
            </a:r>
            <a:r>
              <a:rPr lang="en-US" b="1" dirty="0">
                <a:latin typeface="Times New Roman" panose="02020603050405020304" pitchFamily="18" charset="0"/>
                <a:cs typeface="Times New Roman" panose="02020603050405020304" pitchFamily="18" charset="0"/>
              </a:rPr>
              <a:t>)</a:t>
            </a:r>
          </a:p>
        </p:txBody>
      </p:sp>
      <p:pic>
        <p:nvPicPr>
          <p:cNvPr id="4" name="Content Placeholder 4" descr="09011.jpg"/>
          <p:cNvPicPr>
            <a:picLocks noChangeAspect="1"/>
          </p:cNvPicPr>
          <p:nvPr/>
        </p:nvPicPr>
        <p:blipFill>
          <a:blip r:embed="rId2" cstate="print"/>
          <a:stretch>
            <a:fillRect/>
          </a:stretch>
        </p:blipFill>
        <p:spPr>
          <a:xfrm>
            <a:off x="5708414" y="3365470"/>
            <a:ext cx="3428999" cy="3070255"/>
          </a:xfrm>
          <a:prstGeom prst="rect">
            <a:avLst/>
          </a:prstGeom>
        </p:spPr>
      </p:pic>
      <p:sp>
        <p:nvSpPr>
          <p:cNvPr id="6" name="TextBox 5"/>
          <p:cNvSpPr txBox="1"/>
          <p:nvPr/>
        </p:nvSpPr>
        <p:spPr>
          <a:xfrm>
            <a:off x="2084615" y="4207547"/>
            <a:ext cx="3429000" cy="1182375"/>
          </a:xfrm>
          <a:prstGeom prst="rect">
            <a:avLst/>
          </a:prstGeom>
          <a:noFill/>
        </p:spPr>
        <p:txBody>
          <a:bodyPr wrap="square" rtlCol="0">
            <a:spAutoFit/>
          </a:bodyPr>
          <a:lstStyle/>
          <a:p>
            <a:pPr>
              <a:lnSpc>
                <a:spcPts val="17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This precedence graph shows which statements must already have been executed before we can execute each of the six statements in the program</a:t>
            </a:r>
          </a:p>
        </p:txBody>
      </p:sp>
      <p:sp>
        <p:nvSpPr>
          <p:cNvPr id="5" name="灯片编号占位符 4">
            <a:extLst>
              <a:ext uri="{FF2B5EF4-FFF2-40B4-BE49-F238E27FC236}">
                <a16:creationId xmlns:a16="http://schemas.microsoft.com/office/drawing/2014/main" id="{FCF8F5DD-5AE2-4B58-882C-36B50F4DD382}"/>
              </a:ext>
            </a:extLst>
          </p:cNvPr>
          <p:cNvSpPr>
            <a:spLocks noGrp="1"/>
          </p:cNvSpPr>
          <p:nvPr>
            <p:ph type="sldNum" sz="quarter" idx="12"/>
          </p:nvPr>
        </p:nvSpPr>
        <p:spPr/>
        <p:txBody>
          <a:bodyPr/>
          <a:lstStyle/>
          <a:p>
            <a:fld id="{1D48173F-29F5-4F80-B3DF-496932BE8A19}" type="slidenum">
              <a:rPr lang="zh-CN" altLang="en-US" smtClean="0"/>
              <a:t>29</a:t>
            </a:fld>
            <a:endParaRPr lang="zh-CN" altLang="en-US"/>
          </a:p>
        </p:txBody>
      </p:sp>
    </p:spTree>
    <p:extLst>
      <p:ext uri="{BB962C8B-B14F-4D97-AF65-F5344CB8AC3E}">
        <p14:creationId xmlns:p14="http://schemas.microsoft.com/office/powerpoint/2010/main" val="280423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2">
            <a:extLst>
              <a:ext uri="{FF2B5EF4-FFF2-40B4-BE49-F238E27FC236}">
                <a16:creationId xmlns:a16="http://schemas.microsoft.com/office/drawing/2014/main" id="{3DD1E13C-2471-425E-9FB0-6A107709E144}"/>
              </a:ext>
            </a:extLst>
          </p:cNvPr>
          <p:cNvSpPr>
            <a:spLocks noGrp="1" noChangeArrowheads="1"/>
          </p:cNvSpPr>
          <p:nvPr>
            <p:ph idx="1"/>
          </p:nvPr>
        </p:nvSpPr>
        <p:spPr>
          <a:xfrm>
            <a:off x="1235983" y="2275114"/>
            <a:ext cx="4481513" cy="3082245"/>
          </a:xfrm>
        </p:spPr>
        <p:txBody>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296 letters are mailed out for a person in U.S.</a:t>
            </a:r>
          </a:p>
          <a:p>
            <a:r>
              <a:rPr lang="en-US" altLang="zh-CN" dirty="0">
                <a:latin typeface="Times New Roman" panose="02020603050405020304" pitchFamily="18" charset="0"/>
                <a:ea typeface="宋体" panose="02010600030101010101" pitchFamily="2" charset="-122"/>
                <a:cs typeface="Times New Roman" panose="02020603050405020304" pitchFamily="18" charset="0"/>
              </a:rPr>
              <a:t>64 reached, and the average path length fell around five and a half or six</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268" name="Picture 5" descr="https://upload.wikimedia.org/wikipedia/commons/7/72/Experement_Small_World_%28possible_option%29.gif">
            <a:extLst>
              <a:ext uri="{FF2B5EF4-FFF2-40B4-BE49-F238E27FC236}">
                <a16:creationId xmlns:a16="http://schemas.microsoft.com/office/drawing/2014/main" id="{3BE75578-8360-43CF-81D4-747BFC56DC2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331914"/>
            <a:ext cx="4732338"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a:extLst>
              <a:ext uri="{FF2B5EF4-FFF2-40B4-BE49-F238E27FC236}">
                <a16:creationId xmlns:a16="http://schemas.microsoft.com/office/drawing/2014/main" id="{97DE12F6-4C76-4858-BC74-6572C4EB92FC}"/>
              </a:ext>
            </a:extLst>
          </p:cNvPr>
          <p:cNvSpPr>
            <a:spLocks noGrp="1" noChangeArrowheads="1"/>
          </p:cNvSpPr>
          <p:nvPr>
            <p:ph type="title"/>
          </p:nvPr>
        </p:nvSpPr>
        <p:spPr>
          <a:xfrm>
            <a:off x="907415" y="290830"/>
            <a:ext cx="7245985" cy="571500"/>
          </a:xfrm>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Small World Experiment</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Biological Applications</a:t>
            </a:r>
          </a:p>
        </p:txBody>
      </p:sp>
      <p:sp>
        <p:nvSpPr>
          <p:cNvPr id="7" name="内容占位符 6">
            <a:extLst>
              <a:ext uri="{FF2B5EF4-FFF2-40B4-BE49-F238E27FC236}">
                <a16:creationId xmlns:a16="http://schemas.microsoft.com/office/drawing/2014/main" id="{F2BB8F39-0868-489E-8138-D5B82D749BE8}"/>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Graph models are used extensively in many areas of the biological science.  We will describe two such models, one to ecology and the other to molecular biology</a:t>
            </a:r>
          </a:p>
          <a:p>
            <a:r>
              <a:rPr lang="en-US" altLang="zh-CN" i="1" dirty="0">
                <a:solidFill>
                  <a:srgbClr val="C00000"/>
                </a:solidFill>
                <a:latin typeface="Times New Roman" panose="02020603050405020304" pitchFamily="18" charset="0"/>
                <a:cs typeface="Times New Roman" panose="02020603050405020304" pitchFamily="18" charset="0"/>
              </a:rPr>
              <a:t>Niche overlap graphs </a:t>
            </a:r>
            <a:r>
              <a:rPr lang="en-US" altLang="zh-CN" dirty="0">
                <a:latin typeface="Times New Roman" panose="02020603050405020304" pitchFamily="18" charset="0"/>
                <a:cs typeface="Times New Roman" panose="02020603050405020304" pitchFamily="18" charset="0"/>
              </a:rPr>
              <a:t>model competition between species in an ecosystem</a:t>
            </a:r>
          </a:p>
          <a:p>
            <a:pPr lvl="1"/>
            <a:r>
              <a:rPr lang="en-US" altLang="zh-CN" dirty="0">
                <a:latin typeface="Times New Roman" panose="02020603050405020304" pitchFamily="18" charset="0"/>
                <a:cs typeface="Times New Roman" panose="02020603050405020304" pitchFamily="18" charset="0"/>
              </a:rPr>
              <a:t>Vertices represent species and an edge connects two vertices when they represent species who compete for food resources</a:t>
            </a:r>
          </a:p>
        </p:txBody>
      </p:sp>
      <p:pic>
        <p:nvPicPr>
          <p:cNvPr id="8" name="Picture 3" descr="09006.jpg">
            <a:extLst>
              <a:ext uri="{FF2B5EF4-FFF2-40B4-BE49-F238E27FC236}">
                <a16:creationId xmlns:a16="http://schemas.microsoft.com/office/drawing/2014/main" id="{F5620F56-3A4B-4E0E-A34E-9CC9472EAAFD}"/>
              </a:ext>
            </a:extLst>
          </p:cNvPr>
          <p:cNvPicPr>
            <a:picLocks noChangeAspect="1"/>
          </p:cNvPicPr>
          <p:nvPr/>
        </p:nvPicPr>
        <p:blipFill>
          <a:blip r:embed="rId2" cstate="print"/>
          <a:stretch>
            <a:fillRect/>
          </a:stretch>
        </p:blipFill>
        <p:spPr>
          <a:xfrm>
            <a:off x="5165271" y="4118701"/>
            <a:ext cx="3336471" cy="2608639"/>
          </a:xfrm>
          <a:prstGeom prst="rect">
            <a:avLst/>
          </a:prstGeom>
        </p:spPr>
      </p:pic>
      <p:sp>
        <p:nvSpPr>
          <p:cNvPr id="9" name="TextBox 5">
            <a:extLst>
              <a:ext uri="{FF2B5EF4-FFF2-40B4-BE49-F238E27FC236}">
                <a16:creationId xmlns:a16="http://schemas.microsoft.com/office/drawing/2014/main" id="{C7145837-F317-4459-930D-5CC79FAD562C}"/>
              </a:ext>
            </a:extLst>
          </p:cNvPr>
          <p:cNvSpPr txBox="1"/>
          <p:nvPr/>
        </p:nvSpPr>
        <p:spPr>
          <a:xfrm>
            <a:off x="2438400" y="4769835"/>
            <a:ext cx="2438400" cy="970779"/>
          </a:xfrm>
          <a:prstGeom prst="rect">
            <a:avLst/>
          </a:prstGeom>
          <a:noFill/>
        </p:spPr>
        <p:txBody>
          <a:bodyPr wrap="square" rtlCol="0">
            <a:spAutoFit/>
          </a:bodyPr>
          <a:lstStyle/>
          <a:p>
            <a:pPr>
              <a:lnSpc>
                <a:spcPts val="17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This is the niche overlap graph for a forest ecosystem with nine species</a:t>
            </a:r>
          </a:p>
        </p:txBody>
      </p:sp>
      <p:sp>
        <p:nvSpPr>
          <p:cNvPr id="10" name="灯片编号占位符 9">
            <a:extLst>
              <a:ext uri="{FF2B5EF4-FFF2-40B4-BE49-F238E27FC236}">
                <a16:creationId xmlns:a16="http://schemas.microsoft.com/office/drawing/2014/main" id="{0CBFEE71-77A6-4A7B-82F2-CC8B395C9022}"/>
              </a:ext>
            </a:extLst>
          </p:cNvPr>
          <p:cNvSpPr>
            <a:spLocks noGrp="1"/>
          </p:cNvSpPr>
          <p:nvPr>
            <p:ph type="sldNum" sz="quarter" idx="12"/>
          </p:nvPr>
        </p:nvSpPr>
        <p:spPr/>
        <p:txBody>
          <a:bodyPr/>
          <a:lstStyle/>
          <a:p>
            <a:fld id="{1D48173F-29F5-4F80-B3DF-496932BE8A19}" type="slidenum">
              <a:rPr lang="zh-CN" altLang="en-US" smtClean="0"/>
              <a:t>30</a:t>
            </a:fld>
            <a:endParaRPr lang="zh-CN" altLang="en-US"/>
          </a:p>
        </p:txBody>
      </p:sp>
    </p:spTree>
    <p:extLst>
      <p:ext uri="{BB962C8B-B14F-4D97-AF65-F5344CB8AC3E}">
        <p14:creationId xmlns:p14="http://schemas.microsoft.com/office/powerpoint/2010/main" val="181157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Biological Applications (</a:t>
            </a:r>
            <a:r>
              <a:rPr lang="en-US" b="1" i="1" dirty="0">
                <a:latin typeface="Times New Roman" panose="02020603050405020304" pitchFamily="18" charset="0"/>
                <a:cs typeface="Times New Roman" panose="02020603050405020304" pitchFamily="18" charset="0"/>
              </a:rPr>
              <a:t>continued</a:t>
            </a:r>
            <a:r>
              <a:rPr lang="en-US" b="1" dirty="0">
                <a:latin typeface="Times New Roman" panose="02020603050405020304" pitchFamily="18" charset="0"/>
                <a:cs typeface="Times New Roman" panose="02020603050405020304" pitchFamily="18" charset="0"/>
              </a:rPr>
              <a:t>)</a:t>
            </a:r>
          </a:p>
        </p:txBody>
      </p:sp>
      <p:pic>
        <p:nvPicPr>
          <p:cNvPr id="4" name="Picture 3" descr="FIGURE10.1.12.jpg"/>
          <p:cNvPicPr>
            <a:picLocks noChangeAspect="1"/>
          </p:cNvPicPr>
          <p:nvPr/>
        </p:nvPicPr>
        <p:blipFill>
          <a:blip r:embed="rId2" cstate="print"/>
          <a:stretch>
            <a:fillRect/>
          </a:stretch>
        </p:blipFill>
        <p:spPr>
          <a:xfrm>
            <a:off x="5854088" y="4540880"/>
            <a:ext cx="2598669" cy="2199738"/>
          </a:xfrm>
          <a:prstGeom prst="rect">
            <a:avLst/>
          </a:prstGeom>
        </p:spPr>
      </p:pic>
      <p:sp>
        <p:nvSpPr>
          <p:cNvPr id="6" name="TextBox 5"/>
          <p:cNvSpPr txBox="1"/>
          <p:nvPr/>
        </p:nvSpPr>
        <p:spPr>
          <a:xfrm>
            <a:off x="2389414" y="5275881"/>
            <a:ext cx="3352800" cy="922688"/>
          </a:xfrm>
          <a:prstGeom prst="rect">
            <a:avLst/>
          </a:prstGeom>
          <a:noFill/>
        </p:spPr>
        <p:txBody>
          <a:bodyPr wrap="square" rtlCol="0">
            <a:spAutoFit/>
          </a:bodyPr>
          <a:lstStyle/>
          <a:p>
            <a:pPr>
              <a:lnSpc>
                <a:spcPts val="16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This is a module of the protein interaction graph of proteins that degrade RNA in a human cell</a:t>
            </a:r>
          </a:p>
        </p:txBody>
      </p:sp>
      <p:sp>
        <p:nvSpPr>
          <p:cNvPr id="7" name="内容占位符 6">
            <a:extLst>
              <a:ext uri="{FF2B5EF4-FFF2-40B4-BE49-F238E27FC236}">
                <a16:creationId xmlns:a16="http://schemas.microsoft.com/office/drawing/2014/main" id="{1D01AFD9-3BB7-4A47-A1CE-BD21CA015D0B}"/>
              </a:ext>
            </a:extLst>
          </p:cNvPr>
          <p:cNvSpPr>
            <a:spLocks noGrp="1"/>
          </p:cNvSpPr>
          <p:nvPr>
            <p:ph idx="1"/>
          </p:nvPr>
        </p:nvSpPr>
        <p:spPr>
          <a:xfrm>
            <a:off x="838200" y="1120775"/>
            <a:ext cx="10515600" cy="5056505"/>
          </a:xfrm>
        </p:spPr>
        <p:txBody>
          <a:bodyPr>
            <a:normAutofit/>
          </a:bodyPr>
          <a:lstStyle/>
          <a:p>
            <a:r>
              <a:rPr lang="en-US" altLang="zh-CN" sz="2400" dirty="0">
                <a:latin typeface="Times New Roman" panose="02020603050405020304" pitchFamily="18" charset="0"/>
                <a:cs typeface="Times New Roman" panose="02020603050405020304" pitchFamily="18" charset="0"/>
              </a:rPr>
              <a:t>We can model the interaction of proteins in a cell using a </a:t>
            </a:r>
            <a:r>
              <a:rPr lang="en-US" altLang="zh-CN" sz="2400" i="1" dirty="0">
                <a:solidFill>
                  <a:srgbClr val="C00000"/>
                </a:solidFill>
                <a:latin typeface="Times New Roman" panose="02020603050405020304" pitchFamily="18" charset="0"/>
                <a:cs typeface="Times New Roman" panose="02020603050405020304" pitchFamily="18" charset="0"/>
              </a:rPr>
              <a:t>protein interaction network</a:t>
            </a:r>
            <a:endParaRPr lang="en-US" altLang="zh-CN" sz="2400" i="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In a </a:t>
            </a:r>
            <a:r>
              <a:rPr lang="en-US" altLang="zh-CN" sz="2400" i="1" dirty="0">
                <a:solidFill>
                  <a:srgbClr val="C00000"/>
                </a:solidFill>
                <a:latin typeface="Times New Roman" panose="02020603050405020304" pitchFamily="18" charset="0"/>
                <a:cs typeface="Times New Roman" panose="02020603050405020304" pitchFamily="18" charset="0"/>
              </a:rPr>
              <a:t>protein interaction graph</a:t>
            </a:r>
            <a:r>
              <a:rPr lang="en-US" altLang="zh-CN" sz="2400" dirty="0">
                <a:latin typeface="Times New Roman" panose="02020603050405020304" pitchFamily="18" charset="0"/>
                <a:cs typeface="Times New Roman" panose="02020603050405020304" pitchFamily="18" charset="0"/>
              </a:rPr>
              <a:t>, vertices represent proteins  and vertices are connected by an edge if the proteins they represent interact</a:t>
            </a:r>
          </a:p>
          <a:p>
            <a:r>
              <a:rPr lang="en-US" altLang="zh-CN" sz="2400" dirty="0">
                <a:latin typeface="Times New Roman" panose="02020603050405020304" pitchFamily="18" charset="0"/>
                <a:cs typeface="Times New Roman" panose="02020603050405020304" pitchFamily="18" charset="0"/>
              </a:rPr>
              <a:t>Protein interaction graphs can be huge and can contain more than 100,000 vertices, each representing a different protein, and more than 1,000,000 edges, each representing an interaction between proteins</a:t>
            </a:r>
          </a:p>
          <a:p>
            <a:r>
              <a:rPr lang="en-US" altLang="zh-CN" sz="2400" dirty="0">
                <a:latin typeface="Times New Roman" panose="02020603050405020304" pitchFamily="18" charset="0"/>
                <a:cs typeface="Times New Roman" panose="02020603050405020304" pitchFamily="18" charset="0"/>
              </a:rPr>
              <a:t>Protein interaction graphs are often split into smaller graphs, called </a:t>
            </a:r>
            <a:r>
              <a:rPr lang="en-US" altLang="zh-CN" sz="2400" i="1" dirty="0">
                <a:solidFill>
                  <a:srgbClr val="C00000"/>
                </a:solidFill>
                <a:latin typeface="Times New Roman" panose="02020603050405020304" pitchFamily="18" charset="0"/>
                <a:cs typeface="Times New Roman" panose="02020603050405020304" pitchFamily="18" charset="0"/>
              </a:rPr>
              <a:t>modules</a:t>
            </a:r>
            <a:r>
              <a:rPr lang="en-US" altLang="zh-CN" sz="2400" dirty="0">
                <a:latin typeface="Times New Roman" panose="02020603050405020304" pitchFamily="18" charset="0"/>
                <a:cs typeface="Times New Roman" panose="02020603050405020304" pitchFamily="18" charset="0"/>
              </a:rPr>
              <a:t>,  which represent the interactions between proteins involved in a particular function</a:t>
            </a:r>
          </a:p>
        </p:txBody>
      </p:sp>
      <p:sp>
        <p:nvSpPr>
          <p:cNvPr id="8" name="灯片编号占位符 7">
            <a:extLst>
              <a:ext uri="{FF2B5EF4-FFF2-40B4-BE49-F238E27FC236}">
                <a16:creationId xmlns:a16="http://schemas.microsoft.com/office/drawing/2014/main" id="{DB7A60D1-AE0A-4F80-A5EE-FB78C89B4E29}"/>
              </a:ext>
            </a:extLst>
          </p:cNvPr>
          <p:cNvSpPr>
            <a:spLocks noGrp="1"/>
          </p:cNvSpPr>
          <p:nvPr>
            <p:ph type="sldNum" sz="quarter" idx="12"/>
          </p:nvPr>
        </p:nvSpPr>
        <p:spPr/>
        <p:txBody>
          <a:bodyPr/>
          <a:lstStyle/>
          <a:p>
            <a:fld id="{1D48173F-29F5-4F80-B3DF-496932BE8A19}" type="slidenum">
              <a:rPr lang="zh-CN" altLang="en-US" smtClean="0"/>
              <a:t>31</a:t>
            </a:fld>
            <a:endParaRPr lang="zh-CN" altLang="en-US"/>
          </a:p>
        </p:txBody>
      </p:sp>
    </p:spTree>
    <p:extLst>
      <p:ext uri="{BB962C8B-B14F-4D97-AF65-F5344CB8AC3E}">
        <p14:creationId xmlns:p14="http://schemas.microsoft.com/office/powerpoint/2010/main" val="240069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15" y="290830"/>
            <a:ext cx="8742771" cy="571500"/>
          </a:xfrm>
        </p:spPr>
        <p:txBody>
          <a:bodyPr>
            <a:normAutofit/>
          </a:bodyPr>
          <a:lstStyle/>
          <a:p>
            <a:r>
              <a:rPr lang="en-US" altLang="zh-CN" sz="3200" b="1" dirty="0">
                <a:latin typeface="Times New Roman" panose="02020603050405020304" pitchFamily="18" charset="0"/>
                <a:cs typeface="Times New Roman" panose="02020603050405020304" pitchFamily="18" charset="0"/>
              </a:rPr>
              <a:t>Graph Terminology and Special Types of Graphs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Basic Terminology</a:t>
            </a:r>
          </a:p>
          <a:p>
            <a:r>
              <a:rPr lang="en-US" dirty="0">
                <a:latin typeface="Times New Roman" panose="02020603050405020304" pitchFamily="18" charset="0"/>
                <a:cs typeface="Times New Roman" panose="02020603050405020304" pitchFamily="18" charset="0"/>
              </a:rPr>
              <a:t>Some Special Types of Graphs</a:t>
            </a:r>
          </a:p>
          <a:p>
            <a:r>
              <a:rPr lang="en-US" dirty="0">
                <a:latin typeface="Times New Roman" panose="02020603050405020304" pitchFamily="18" charset="0"/>
                <a:cs typeface="Times New Roman" panose="02020603050405020304" pitchFamily="18" charset="0"/>
              </a:rPr>
              <a:t>Bipartite Graphs</a:t>
            </a:r>
          </a:p>
          <a:p>
            <a:r>
              <a:rPr lang="en-US" dirty="0">
                <a:latin typeface="Times New Roman" panose="02020603050405020304" pitchFamily="18" charset="0"/>
                <a:cs typeface="Times New Roman" panose="02020603050405020304" pitchFamily="18" charset="0"/>
              </a:rPr>
              <a:t>Bipartite Graphs and Matchings</a:t>
            </a:r>
          </a:p>
          <a:p>
            <a:r>
              <a:rPr lang="en-US" dirty="0">
                <a:latin typeface="Times New Roman" panose="02020603050405020304" pitchFamily="18" charset="0"/>
                <a:cs typeface="Times New Roman" panose="02020603050405020304" pitchFamily="18" charset="0"/>
              </a:rPr>
              <a:t>Some Applications of Special Types of Graphs</a:t>
            </a:r>
          </a:p>
          <a:p>
            <a:r>
              <a:rPr lang="en-US" dirty="0">
                <a:latin typeface="Times New Roman" panose="02020603050405020304" pitchFamily="18" charset="0"/>
                <a:cs typeface="Times New Roman" panose="02020603050405020304" pitchFamily="18" charset="0"/>
              </a:rPr>
              <a:t>New Graphs from Old</a:t>
            </a:r>
          </a:p>
          <a:p>
            <a:endParaRPr 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A59EB802-6ED3-4A9D-B0FF-4ACF661ED379}"/>
              </a:ext>
            </a:extLst>
          </p:cNvPr>
          <p:cNvSpPr>
            <a:spLocks noGrp="1"/>
          </p:cNvSpPr>
          <p:nvPr>
            <p:ph type="sldNum" sz="quarter" idx="12"/>
          </p:nvPr>
        </p:nvSpPr>
        <p:spPr/>
        <p:txBody>
          <a:bodyPr/>
          <a:lstStyle/>
          <a:p>
            <a:fld id="{1D48173F-29F5-4F80-B3DF-496932BE8A19}" type="slidenum">
              <a:rPr lang="zh-CN" altLang="en-US" smtClean="0"/>
              <a:t>32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Basic Terminology</a:t>
            </a:r>
          </a:p>
        </p:txBody>
      </p:sp>
      <p:sp>
        <p:nvSpPr>
          <p:cNvPr id="3" name="Content Placeholder 2"/>
          <p:cNvSpPr>
            <a:spLocks noGrp="1"/>
          </p:cNvSpPr>
          <p:nvPr>
            <p:ph idx="1"/>
          </p:nvPr>
        </p:nvSpPr>
        <p:spPr/>
        <p:txBody>
          <a:bodyPr>
            <a:normAutofit fontScale="92500"/>
          </a:bodyPr>
          <a:lstStyle/>
          <a:p>
            <a:pPr indent="0">
              <a:buNone/>
            </a:pPr>
            <a:r>
              <a:rPr lang="en-US" b="1" dirty="0">
                <a:latin typeface="Times New Roman" panose="02020603050405020304" pitchFamily="18" charset="0"/>
                <a:cs typeface="Times New Roman" panose="02020603050405020304" pitchFamily="18" charset="0"/>
              </a:rPr>
              <a:t>Definition 1</a:t>
            </a:r>
            <a:r>
              <a:rPr lang="en-US" dirty="0">
                <a:latin typeface="Times New Roman" panose="02020603050405020304" pitchFamily="18" charset="0"/>
                <a:cs typeface="Times New Roman" panose="02020603050405020304" pitchFamily="18" charset="0"/>
              </a:rPr>
              <a:t>. Two vertices </a:t>
            </a:r>
            <a:r>
              <a:rPr lang="en-US" i="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in  an undirected graph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are called </a:t>
            </a:r>
            <a:r>
              <a:rPr lang="en-US" i="1" dirty="0">
                <a:solidFill>
                  <a:srgbClr val="C00000"/>
                </a:solidFill>
                <a:latin typeface="Times New Roman" panose="02020603050405020304" pitchFamily="18" charset="0"/>
                <a:cs typeface="Times New Roman" panose="02020603050405020304" pitchFamily="18" charset="0"/>
              </a:rPr>
              <a:t>adjacent</a:t>
            </a:r>
            <a:r>
              <a:rPr lang="en-US" dirty="0">
                <a:latin typeface="Times New Roman" panose="02020603050405020304" pitchFamily="18" charset="0"/>
                <a:cs typeface="Times New Roman" panose="02020603050405020304" pitchFamily="18" charset="0"/>
              </a:rPr>
              <a:t> (or </a:t>
            </a:r>
            <a:r>
              <a:rPr lang="en-US" i="1" dirty="0">
                <a:solidFill>
                  <a:srgbClr val="C00000"/>
                </a:solidFill>
                <a:latin typeface="Times New Roman" panose="02020603050405020304" pitchFamily="18" charset="0"/>
                <a:cs typeface="Times New Roman" panose="02020603050405020304" pitchFamily="18" charset="0"/>
              </a:rPr>
              <a:t>neighbors</a:t>
            </a:r>
            <a:r>
              <a:rPr lang="en-US" dirty="0">
                <a:latin typeface="Times New Roman" panose="02020603050405020304" pitchFamily="18" charset="0"/>
                <a:cs typeface="Times New Roman" panose="02020603050405020304" pitchFamily="18" charset="0"/>
              </a:rPr>
              <a:t>)  in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if there is an edge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between </a:t>
            </a:r>
            <a:r>
              <a:rPr lang="en-US" i="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Such an edge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is called </a:t>
            </a:r>
            <a:r>
              <a:rPr lang="en-US" i="1" dirty="0">
                <a:solidFill>
                  <a:srgbClr val="C00000"/>
                </a:solidFill>
                <a:latin typeface="Times New Roman" panose="02020603050405020304" pitchFamily="18" charset="0"/>
                <a:cs typeface="Times New Roman" panose="02020603050405020304" pitchFamily="18" charset="0"/>
              </a:rPr>
              <a:t>incident with </a:t>
            </a:r>
            <a:r>
              <a:rPr lang="en-US" dirty="0">
                <a:latin typeface="Times New Roman" panose="02020603050405020304" pitchFamily="18" charset="0"/>
                <a:cs typeface="Times New Roman" panose="02020603050405020304" pitchFamily="18" charset="0"/>
              </a:rPr>
              <a:t>the vertices </a:t>
            </a:r>
            <a:r>
              <a:rPr lang="en-US" i="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is said to </a:t>
            </a:r>
            <a:r>
              <a:rPr lang="en-US" i="1" dirty="0">
                <a:solidFill>
                  <a:srgbClr val="C00000"/>
                </a:solidFill>
                <a:latin typeface="Times New Roman" panose="02020603050405020304" pitchFamily="18" charset="0"/>
                <a:cs typeface="Times New Roman" panose="02020603050405020304" pitchFamily="18" charset="0"/>
              </a:rPr>
              <a:t>connect</a:t>
            </a:r>
            <a:r>
              <a:rPr lang="en-US" i="1" dirty="0">
                <a:latin typeface="Times New Roman" panose="02020603050405020304" pitchFamily="18" charset="0"/>
                <a:cs typeface="Times New Roman" panose="02020603050405020304" pitchFamily="18" charset="0"/>
              </a:rPr>
              <a:t> u</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p>
          <a:p>
            <a:pPr indent="0">
              <a:buNone/>
            </a:pPr>
            <a:endParaRPr lang="en-US" dirty="0">
              <a:latin typeface="Times New Roman" panose="02020603050405020304" pitchFamily="18" charset="0"/>
              <a:cs typeface="Times New Roman" panose="02020603050405020304" pitchFamily="18" charset="0"/>
            </a:endParaRPr>
          </a:p>
          <a:p>
            <a:pPr indent="0">
              <a:buNone/>
            </a:pPr>
            <a:r>
              <a:rPr lang="en-US" b="1" dirty="0">
                <a:latin typeface="Times New Roman" panose="02020603050405020304" pitchFamily="18" charset="0"/>
                <a:cs typeface="Times New Roman" panose="02020603050405020304" pitchFamily="18" charset="0"/>
              </a:rPr>
              <a:t>Definition 2</a:t>
            </a:r>
            <a:r>
              <a:rPr lang="en-US" dirty="0">
                <a:latin typeface="Times New Roman" panose="02020603050405020304" pitchFamily="18" charset="0"/>
                <a:cs typeface="Times New Roman" panose="02020603050405020304" pitchFamily="18" charset="0"/>
              </a:rPr>
              <a:t>. The set of all neighbors of a vertex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of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denoted by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is called the </a:t>
            </a:r>
            <a:r>
              <a:rPr lang="en-US" i="1" dirty="0">
                <a:solidFill>
                  <a:srgbClr val="C00000"/>
                </a:solidFill>
                <a:latin typeface="Times New Roman" panose="02020603050405020304" pitchFamily="18" charset="0"/>
                <a:cs typeface="Times New Roman" panose="02020603050405020304" pitchFamily="18" charset="0"/>
              </a:rPr>
              <a:t>neighborhood</a:t>
            </a:r>
            <a:r>
              <a:rPr lang="en-US" dirty="0">
                <a:latin typeface="Times New Roman" panose="02020603050405020304" pitchFamily="18" charset="0"/>
                <a:cs typeface="Times New Roman" panose="02020603050405020304" pitchFamily="18" charset="0"/>
              </a:rPr>
              <a:t> of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If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is a subset of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we denote by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the set of all vertices in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that are adjacent to at least one vertex in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So,</a:t>
            </a:r>
          </a:p>
          <a:p>
            <a:pPr indent="0">
              <a:buNone/>
            </a:pPr>
            <a:r>
              <a:rPr lang="en-US" dirty="0">
                <a:latin typeface="Times New Roman" panose="02020603050405020304" pitchFamily="18" charset="0"/>
                <a:cs typeface="Times New Roman" panose="02020603050405020304" pitchFamily="18" charset="0"/>
              </a:rPr>
              <a:t> </a:t>
            </a:r>
          </a:p>
          <a:p>
            <a:pPr indent="0">
              <a:buNone/>
            </a:pPr>
            <a:r>
              <a:rPr lang="en-US" b="1" dirty="0">
                <a:latin typeface="Times New Roman" panose="02020603050405020304" pitchFamily="18" charset="0"/>
                <a:cs typeface="Times New Roman" panose="02020603050405020304" pitchFamily="18" charset="0"/>
              </a:rPr>
              <a:t>Definition 3</a:t>
            </a:r>
            <a:r>
              <a:rPr lang="en-US" dirty="0">
                <a:latin typeface="Times New Roman" panose="02020603050405020304" pitchFamily="18" charset="0"/>
                <a:cs typeface="Times New Roman" panose="02020603050405020304" pitchFamily="18" charset="0"/>
              </a:rPr>
              <a:t>. The </a:t>
            </a:r>
            <a:r>
              <a:rPr lang="en-US" i="1" dirty="0">
                <a:solidFill>
                  <a:srgbClr val="C00000"/>
                </a:solidFill>
                <a:latin typeface="Times New Roman" panose="02020603050405020304" pitchFamily="18" charset="0"/>
                <a:cs typeface="Times New Roman" panose="02020603050405020304" pitchFamily="18" charset="0"/>
              </a:rPr>
              <a:t>degree of a vertex in a undirected graph </a:t>
            </a:r>
            <a:r>
              <a:rPr lang="en-US" dirty="0">
                <a:latin typeface="Times New Roman" panose="02020603050405020304" pitchFamily="18" charset="0"/>
                <a:cs typeface="Times New Roman" panose="02020603050405020304" pitchFamily="18" charset="0"/>
              </a:rPr>
              <a:t>is the number of edges incident with it, except that a loop at a vertex contributes two to the degree of that vertex. The degree of the vertex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is denoted by deg(</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267200" y="4245430"/>
            <a:ext cx="2997839" cy="383744"/>
          </a:xfrm>
          <a:prstGeom prst="rect">
            <a:avLst/>
          </a:prstGeom>
        </p:spPr>
      </p:pic>
      <p:sp>
        <p:nvSpPr>
          <p:cNvPr id="4" name="灯片编号占位符 3">
            <a:extLst>
              <a:ext uri="{FF2B5EF4-FFF2-40B4-BE49-F238E27FC236}">
                <a16:creationId xmlns:a16="http://schemas.microsoft.com/office/drawing/2014/main" id="{FD79C0E3-3ACF-4E55-BA61-388EFD563006}"/>
              </a:ext>
            </a:extLst>
          </p:cNvPr>
          <p:cNvSpPr>
            <a:spLocks noGrp="1"/>
          </p:cNvSpPr>
          <p:nvPr>
            <p:ph type="sldNum" sz="quarter" idx="12"/>
          </p:nvPr>
        </p:nvSpPr>
        <p:spPr/>
        <p:txBody>
          <a:bodyPr/>
          <a:lstStyle/>
          <a:p>
            <a:fld id="{1D48173F-29F5-4F80-B3DF-496932BE8A19}" type="slidenum">
              <a:rPr lang="zh-CN" altLang="en-US" smtClean="0"/>
              <a:t>33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Degrees and Neighborhoods of Vertices</a:t>
            </a:r>
          </a:p>
        </p:txBody>
      </p:sp>
      <p:sp>
        <p:nvSpPr>
          <p:cNvPr id="3" name="Content Placeholder 2"/>
          <p:cNvSpPr>
            <a:spLocks noGrp="1"/>
          </p:cNvSpPr>
          <p:nvPr>
            <p:ph idx="1"/>
          </p:nvPr>
        </p:nvSpPr>
        <p:spPr>
          <a:xfrm>
            <a:off x="838200" y="1120775"/>
            <a:ext cx="10515600" cy="5446395"/>
          </a:xfrm>
        </p:spPr>
        <p:txBody>
          <a:bodyPr>
            <a:normAutofit fontScale="85000" lnSpcReduction="20000"/>
          </a:bodyPr>
          <a:lstStyle/>
          <a:p>
            <a:pPr indent="0">
              <a:buNone/>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What are the  degrees  and neighborhoods of the vertices in the graphs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r>
              <a:rPr lang="en-US" b="1" dirty="0">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a:t>
            </a:r>
          </a:p>
          <a:p>
            <a:pPr indent="0">
              <a:buNone/>
            </a:pP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2,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 = 4,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 = 1,  </a:t>
            </a:r>
          </a:p>
          <a:p>
            <a:pPr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3,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0. </a:t>
            </a:r>
          </a:p>
          <a:p>
            <a:pPr indent="0">
              <a:buNone/>
            </a:pP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 f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 c, e, f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 d, e, f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p>
          <a:p>
            <a:pPr indent="0">
              <a:buNone/>
            </a:pP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 c , f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 c, e</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sym typeface="Symbol"/>
              </a:rPr>
              <a:t></a:t>
            </a:r>
            <a:r>
              <a:rPr lang="en-US" dirty="0">
                <a:latin typeface="Times New Roman" panose="02020603050405020304" pitchFamily="18" charset="0"/>
                <a:cs typeface="Times New Roman" panose="02020603050405020304" pitchFamily="18" charset="0"/>
              </a:rPr>
              <a:t> . </a:t>
            </a:r>
          </a:p>
          <a:p>
            <a:pPr indent="0">
              <a:buNone/>
            </a:pP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4,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6,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1,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5.  </a:t>
            </a:r>
          </a:p>
          <a:p>
            <a:pPr indent="0">
              <a:buNone/>
            </a:pP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 d, 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 b, c, d, e</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p>
          <a:p>
            <a:pPr indent="0">
              <a:buNone/>
            </a:pP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 b, 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 b ,d</a:t>
            </a:r>
            <a:r>
              <a:rPr lang="en-US" dirty="0">
                <a:latin typeface="Times New Roman" panose="02020603050405020304" pitchFamily="18" charset="0"/>
                <a:cs typeface="Times New Roman" panose="02020603050405020304" pitchFamily="18" charset="0"/>
              </a:rPr>
              <a:t>}. </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540328"/>
            <a:ext cx="5614544" cy="1752600"/>
          </a:xfrm>
          <a:prstGeom prst="rect">
            <a:avLst/>
          </a:prstGeom>
        </p:spPr>
      </p:pic>
      <p:sp>
        <p:nvSpPr>
          <p:cNvPr id="4" name="灯片编号占位符 3">
            <a:extLst>
              <a:ext uri="{FF2B5EF4-FFF2-40B4-BE49-F238E27FC236}">
                <a16:creationId xmlns:a16="http://schemas.microsoft.com/office/drawing/2014/main" id="{98128C02-0388-4E04-AC7F-E0B606AC5782}"/>
              </a:ext>
            </a:extLst>
          </p:cNvPr>
          <p:cNvSpPr>
            <a:spLocks noGrp="1"/>
          </p:cNvSpPr>
          <p:nvPr>
            <p:ph type="sldNum" sz="quarter" idx="12"/>
          </p:nvPr>
        </p:nvSpPr>
        <p:spPr/>
        <p:txBody>
          <a:bodyPr/>
          <a:lstStyle/>
          <a:p>
            <a:fld id="{1D48173F-29F5-4F80-B3DF-496932BE8A19}" type="slidenum">
              <a:rPr lang="zh-CN" altLang="en-US" smtClean="0"/>
              <a:t>34</a:t>
            </a:fld>
            <a:endParaRPr lang="zh-CN" altLang="en-US"/>
          </a:p>
        </p:txBody>
      </p:sp>
    </p:spTree>
    <p:extLst>
      <p:ext uri="{BB962C8B-B14F-4D97-AF65-F5344CB8AC3E}">
        <p14:creationId xmlns:p14="http://schemas.microsoft.com/office/powerpoint/2010/main" val="23192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Degrees of Vertices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indent="0">
                  <a:buNone/>
                </a:pPr>
                <a:endParaRPr lang="en-US" sz="1200" dirty="0">
                  <a:latin typeface="Times New Roman" panose="02020603050405020304" pitchFamily="18" charset="0"/>
                  <a:cs typeface="Times New Roman" panose="02020603050405020304" pitchFamily="18" charset="0"/>
                </a:endParaRPr>
              </a:p>
              <a:p>
                <a:pPr indent="0">
                  <a:buNone/>
                </a:pPr>
                <a:r>
                  <a:rPr lang="en-US" sz="2400" b="1" dirty="0">
                    <a:latin typeface="Times New Roman" panose="02020603050405020304" pitchFamily="18" charset="0"/>
                    <a:cs typeface="Times New Roman" panose="02020603050405020304" pitchFamily="18" charset="0"/>
                  </a:rPr>
                  <a:t>Theorem 1 (</a:t>
                </a:r>
                <a:r>
                  <a:rPr lang="en-US" sz="2400" b="1" i="1" dirty="0">
                    <a:solidFill>
                      <a:srgbClr val="C00000"/>
                    </a:solidFill>
                    <a:latin typeface="Times New Roman" panose="02020603050405020304" pitchFamily="18" charset="0"/>
                    <a:cs typeface="Times New Roman" panose="02020603050405020304" pitchFamily="18" charset="0"/>
                  </a:rPr>
                  <a:t>Handshaking Theorem</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is  an undirected graph with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edges, then</a:t>
                </a:r>
              </a:p>
              <a:p>
                <a:pPr>
                  <a:buNone/>
                </a:pPr>
                <a:endParaRPr lang="en-US" sz="2400" dirty="0">
                  <a:latin typeface="Times New Roman" panose="02020603050405020304" pitchFamily="18" charset="0"/>
                  <a:cs typeface="Times New Roman" panose="02020603050405020304" pitchFamily="18" charset="0"/>
                </a:endParaRPr>
              </a:p>
              <a:p>
                <a:pPr>
                  <a:buNone/>
                </a:pPr>
                <a14:m>
                  <m:oMathPara xmlns:m="http://schemas.openxmlformats.org/officeDocument/2006/math">
                    <m:oMathParaPr>
                      <m:jc m:val="centerGroup"/>
                    </m:oMathParaPr>
                    <m:oMath xmlns:m="http://schemas.openxmlformats.org/officeDocument/2006/math">
                      <m:r>
                        <a:rPr lang="en-US" sz="2400" i="1">
                          <a:latin typeface="Cambria Math"/>
                        </a:rPr>
                        <m:t>2</m:t>
                      </m:r>
                      <m:r>
                        <a:rPr lang="en-US" sz="2400" i="1">
                          <a:latin typeface="Cambria Math"/>
                        </a:rPr>
                        <m:t>𝑚</m:t>
                      </m:r>
                      <m:r>
                        <a:rPr lang="en-US" sz="2400" i="1">
                          <a:latin typeface="Cambria Math"/>
                        </a:rPr>
                        <m:t>=</m:t>
                      </m:r>
                      <m:nary>
                        <m:naryPr>
                          <m:chr m:val="∑"/>
                          <m:limLoc m:val="subSup"/>
                          <m:supHide m:val="on"/>
                          <m:ctrlPr>
                            <a:rPr lang="en-US" sz="2400" i="1">
                              <a:latin typeface="Cambria Math" panose="02040503050406030204" pitchFamily="18" charset="0"/>
                            </a:rPr>
                          </m:ctrlPr>
                        </m:naryPr>
                        <m:sub>
                          <m:r>
                            <m:rPr>
                              <m:brk m:alnAt="9"/>
                            </m:rPr>
                            <a:rPr lang="en-US" sz="2400" i="1">
                              <a:latin typeface="Cambria Math"/>
                            </a:rPr>
                            <m:t>𝑣</m:t>
                          </m:r>
                          <m:r>
                            <a:rPr lang="en-US" sz="2400" i="1">
                              <a:latin typeface="Cambria Math"/>
                              <a:ea typeface="Cambria Math"/>
                            </a:rPr>
                            <m:t>∈</m:t>
                          </m:r>
                          <m:r>
                            <a:rPr lang="en-US" sz="2400" i="1">
                              <a:latin typeface="Cambria Math"/>
                              <a:ea typeface="Cambria Math"/>
                            </a:rPr>
                            <m:t>𝑉</m:t>
                          </m:r>
                        </m:sub>
                        <m:sup/>
                        <m:e>
                          <m:r>
                            <m:rPr>
                              <m:sty m:val="p"/>
                            </m:rPr>
                            <a:rPr lang="en-US" sz="2400">
                              <a:latin typeface="Cambria Math"/>
                            </a:rPr>
                            <m:t>deg</m:t>
                          </m:r>
                          <m:r>
                            <a:rPr lang="en-US" sz="2400" i="1">
                              <a:latin typeface="Cambria Math"/>
                            </a:rPr>
                            <m:t>⁡(</m:t>
                          </m:r>
                          <m:r>
                            <a:rPr lang="en-US" sz="2400" i="1">
                              <a:latin typeface="Cambria Math"/>
                            </a:rPr>
                            <m:t>𝑣</m:t>
                          </m:r>
                          <m:r>
                            <a:rPr lang="en-US" sz="2400" i="1">
                              <a:latin typeface="Cambria Math"/>
                            </a:rPr>
                            <m:t>)</m:t>
                          </m:r>
                        </m:e>
                      </m:nary>
                    </m:oMath>
                  </m:oMathPara>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Proof</a:t>
                </a:r>
                <a:r>
                  <a:rPr lang="en-US" sz="2400" dirty="0">
                    <a:latin typeface="Times New Roman" panose="02020603050405020304" pitchFamily="18" charset="0"/>
                    <a:cs typeface="Times New Roman" panose="02020603050405020304" pitchFamily="18" charset="0"/>
                  </a:rPr>
                  <a:t>:</a:t>
                </a:r>
              </a:p>
              <a:p>
                <a:pPr>
                  <a:buNone/>
                </a:pPr>
                <a:r>
                  <a:rPr lang="en-US" sz="2400" dirty="0">
                    <a:latin typeface="Times New Roman" panose="02020603050405020304" pitchFamily="18" charset="0"/>
                    <a:cs typeface="Times New Roman" panose="02020603050405020304" pitchFamily="18" charset="0"/>
                  </a:rPr>
                  <a:t>    Each edge contributes twice to the degree count of all vertices. Hence, both the left-hand and right-hand sides of this equation equal twice the number of edges.</a:t>
                </a:r>
              </a:p>
              <a:p>
                <a:pPr>
                  <a:buNone/>
                </a:pPr>
                <a:endParaRPr lang="en-US" sz="1400" dirty="0">
                  <a:latin typeface="Times New Roman" panose="02020603050405020304" pitchFamily="18" charset="0"/>
                  <a:cs typeface="Times New Roman" panose="02020603050405020304" pitchFamily="18" charset="0"/>
                </a:endParaRPr>
              </a:p>
              <a:p>
                <a:pPr>
                  <a:buNone/>
                </a:pPr>
                <a:endParaRPr lang="en-US" sz="1400" dirty="0">
                  <a:latin typeface="Times New Roman" panose="02020603050405020304" pitchFamily="18" charset="0"/>
                  <a:cs typeface="Times New Roman" panose="02020603050405020304" pitchFamily="18" charset="0"/>
                </a:endParaRPr>
              </a:p>
              <a:p>
                <a:pPr>
                  <a:buNone/>
                </a:pPr>
                <a:r>
                  <a:rPr lang="en-US" sz="1400" i="1" dirty="0">
                    <a:solidFill>
                      <a:srgbClr val="0070C0"/>
                    </a:solidFill>
                    <a:latin typeface="Times New Roman" panose="02020603050405020304" pitchFamily="18" charset="0"/>
                    <a:cs typeface="Times New Roman" panose="02020603050405020304" pitchFamily="18" charset="0"/>
                  </a:rPr>
                  <a:t>      </a:t>
                </a:r>
                <a:r>
                  <a:rPr lang="en-US" sz="2400" i="1" dirty="0">
                    <a:solidFill>
                      <a:srgbClr val="0070C0"/>
                    </a:solidFill>
                    <a:latin typeface="Times New Roman" panose="02020603050405020304" pitchFamily="18" charset="0"/>
                    <a:cs typeface="Times New Roman" panose="02020603050405020304" pitchFamily="18" charset="0"/>
                  </a:rPr>
                  <a:t>Think about the graph where vertices represent the people at a party and an edge connects two people who have shaken hands</a:t>
                </a:r>
              </a:p>
              <a:p>
                <a:pPr indent="0">
                  <a:buNone/>
                </a:pPr>
                <a:endParaRPr lang="en-US" sz="1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16"/>
                </a:stretch>
              </a:blipFill>
            </p:spPr>
            <p:txBody>
              <a:bodyPr/>
              <a:lstStyle/>
              <a:p>
                <a:r>
                  <a:rPr lang="zh-CN" altLang="en-US">
                    <a:noFill/>
                  </a:rPr>
                  <a:t> </a:t>
                </a:r>
              </a:p>
            </p:txBody>
          </p:sp>
        </mc:Fallback>
      </mc:AlternateContent>
      <p:sp>
        <p:nvSpPr>
          <p:cNvPr id="5" name="Isosceles Triangle 4"/>
          <p:cNvSpPr/>
          <p:nvPr/>
        </p:nvSpPr>
        <p:spPr>
          <a:xfrm rot="5400000" flipV="1">
            <a:off x="10576181" y="4567011"/>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8E3C5C63-62DA-404D-9817-E6D50ACED1F8}"/>
              </a:ext>
            </a:extLst>
          </p:cNvPr>
          <p:cNvSpPr>
            <a:spLocks noGrp="1"/>
          </p:cNvSpPr>
          <p:nvPr>
            <p:ph type="sldNum" sz="quarter" idx="12"/>
          </p:nvPr>
        </p:nvSpPr>
        <p:spPr/>
        <p:txBody>
          <a:bodyPr/>
          <a:lstStyle/>
          <a:p>
            <a:fld id="{1D48173F-29F5-4F80-B3DF-496932BE8A19}" type="slidenum">
              <a:rPr lang="zh-CN" altLang="en-US" smtClean="0"/>
              <a:t>35</a:t>
            </a:fld>
            <a:endParaRPr lang="zh-CN" altLang="en-US"/>
          </a:p>
        </p:txBody>
      </p:sp>
    </p:spTree>
    <p:extLst>
      <p:ext uri="{BB962C8B-B14F-4D97-AF65-F5344CB8AC3E}">
        <p14:creationId xmlns:p14="http://schemas.microsoft.com/office/powerpoint/2010/main" val="333443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Handshaking Theorem</a:t>
            </a:r>
          </a:p>
        </p:txBody>
      </p:sp>
      <p:sp>
        <p:nvSpPr>
          <p:cNvPr id="3" name="Content Placeholder 2"/>
          <p:cNvSpPr>
            <a:spLocks noGrp="1"/>
          </p:cNvSpPr>
          <p:nvPr>
            <p:ph idx="1"/>
          </p:nvPr>
        </p:nvSpPr>
        <p:spPr/>
        <p:txBody>
          <a:bodyPr>
            <a:normAutofit lnSpcReduction="10000"/>
          </a:bodyPr>
          <a:lstStyle/>
          <a:p>
            <a:pPr indent="0">
              <a:buNone/>
            </a:pPr>
            <a:r>
              <a:rPr lang="en-US" dirty="0">
                <a:latin typeface="Times New Roman" panose="02020603050405020304" pitchFamily="18" charset="0"/>
                <a:cs typeface="Times New Roman" panose="02020603050405020304" pitchFamily="18" charset="0"/>
              </a:rPr>
              <a:t>We now give two examples illustrating the usefulness of the handshaking theorem</a:t>
            </a:r>
          </a:p>
          <a:p>
            <a:pPr indent="0">
              <a:buNone/>
            </a:pPr>
            <a:endParaRPr lang="en-US" b="1" dirty="0">
              <a:latin typeface="Times New Roman" panose="02020603050405020304" pitchFamily="18" charset="0"/>
              <a:cs typeface="Times New Roman" panose="02020603050405020304" pitchFamily="18" charset="0"/>
            </a:endParaRPr>
          </a:p>
          <a:p>
            <a:pPr indent="0">
              <a:buNone/>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How many edges are there in a graph with 10 vertices of degree six?</a:t>
            </a:r>
          </a:p>
          <a:p>
            <a:pPr indent="0">
              <a:buNone/>
            </a:pPr>
            <a:r>
              <a:rPr lang="en-US" b="1" dirty="0">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Because the sum of the degrees of the vertices is 6 </a:t>
            </a:r>
            <a:r>
              <a:rPr lang="en-US" dirty="0">
                <a:latin typeface="Times New Roman" panose="02020603050405020304" pitchFamily="18" charset="0"/>
                <a:ea typeface="Cambria Math"/>
                <a:cs typeface="Times New Roman" panose="02020603050405020304" pitchFamily="18" charset="0"/>
                <a:sym typeface="Symbol"/>
              </a:rPr>
              <a:t> </a:t>
            </a:r>
            <a:r>
              <a:rPr lang="en-US" dirty="0">
                <a:latin typeface="Times New Roman" panose="02020603050405020304" pitchFamily="18" charset="0"/>
                <a:cs typeface="Times New Roman" panose="02020603050405020304" pitchFamily="18" charset="0"/>
              </a:rPr>
              <a:t>10 = 60, the handshaking theorem tells us that 2</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60. So the number of edges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30.</a:t>
            </a:r>
          </a:p>
          <a:p>
            <a:pPr indent="0">
              <a:buNone/>
            </a:pPr>
            <a:endParaRPr lang="en-US" dirty="0">
              <a:latin typeface="Times New Roman" panose="02020603050405020304" pitchFamily="18" charset="0"/>
              <a:cs typeface="Times New Roman" panose="02020603050405020304" pitchFamily="18" charset="0"/>
            </a:endParaRPr>
          </a:p>
          <a:p>
            <a:pPr indent="0">
              <a:buNone/>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If a graph has 5 vertices, can each vertex have degree 3?</a:t>
            </a:r>
          </a:p>
          <a:p>
            <a:pPr indent="0">
              <a:buNone/>
            </a:pPr>
            <a:r>
              <a:rPr lang="en-US" b="1" dirty="0">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This is not possible by the handshaking </a:t>
            </a:r>
            <a:r>
              <a:rPr lang="en-US" dirty="0" err="1">
                <a:latin typeface="Times New Roman" panose="02020603050405020304" pitchFamily="18" charset="0"/>
                <a:cs typeface="Times New Roman" panose="02020603050405020304" pitchFamily="18" charset="0"/>
              </a:rPr>
              <a:t>thorem</a:t>
            </a:r>
            <a:r>
              <a:rPr lang="en-US" dirty="0">
                <a:latin typeface="Times New Roman" panose="02020603050405020304" pitchFamily="18" charset="0"/>
                <a:cs typeface="Times New Roman" panose="02020603050405020304" pitchFamily="18" charset="0"/>
              </a:rPr>
              <a:t>, because the sum of the degrees of the vertices 3</a:t>
            </a:r>
            <a:r>
              <a:rPr lang="en-US" dirty="0">
                <a:latin typeface="Times New Roman" panose="02020603050405020304" pitchFamily="18" charset="0"/>
                <a:ea typeface="Cambria Math"/>
                <a:cs typeface="Times New Roman" panose="02020603050405020304" pitchFamily="18" charset="0"/>
                <a:sym typeface="Symbol"/>
              </a:rPr>
              <a:t> </a:t>
            </a:r>
            <a:r>
              <a:rPr lang="en-US" dirty="0">
                <a:latin typeface="Times New Roman" panose="02020603050405020304" pitchFamily="18" charset="0"/>
                <a:cs typeface="Times New Roman" panose="02020603050405020304" pitchFamily="18" charset="0"/>
              </a:rPr>
              <a:t>  5 = 15 is odd.</a:t>
            </a:r>
          </a:p>
          <a:p>
            <a:endParaRPr 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9A1BCBEE-81BC-4E3F-87D8-7795923E2848}"/>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36</a:t>
            </a:fld>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Degree of Vertices (</a:t>
            </a:r>
            <a:r>
              <a:rPr lang="en-US" b="1" i="1" dirty="0">
                <a:latin typeface="Times New Roman" panose="02020603050405020304" pitchFamily="18" charset="0"/>
                <a:cs typeface="Times New Roman" panose="02020603050405020304" pitchFamily="18" charset="0"/>
              </a:rPr>
              <a:t>continued</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a:bodyPr>
          <a:lstStyle/>
          <a:p>
            <a:pPr indent="0">
              <a:buNone/>
            </a:pPr>
            <a:r>
              <a:rPr lang="en-US" b="1" dirty="0">
                <a:latin typeface="Times New Roman" panose="02020603050405020304" pitchFamily="18" charset="0"/>
                <a:cs typeface="Times New Roman" panose="02020603050405020304" pitchFamily="18" charset="0"/>
              </a:rPr>
              <a:t>Theorem 2:</a:t>
            </a:r>
            <a:r>
              <a:rPr lang="en-US" dirty="0">
                <a:latin typeface="Times New Roman" panose="02020603050405020304" pitchFamily="18" charset="0"/>
                <a:cs typeface="Times New Roman" panose="02020603050405020304" pitchFamily="18" charset="0"/>
              </a:rPr>
              <a:t> An undirected graph has an even number of vertices of odd degree</a:t>
            </a:r>
          </a:p>
          <a:p>
            <a:pPr indent="0">
              <a:buNone/>
            </a:pPr>
            <a:r>
              <a:rPr lang="en-US" b="1" i="1" dirty="0">
                <a:latin typeface="Times New Roman" panose="02020603050405020304" pitchFamily="18" charset="0"/>
                <a:cs typeface="Times New Roman" panose="02020603050405020304" pitchFamily="18" charset="0"/>
              </a:rPr>
              <a:t>Proof</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Let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be the vertices of even degree and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be the vertices of odd degree in an undirected graph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with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edges. Then </a:t>
            </a:r>
          </a:p>
          <a:p>
            <a:pPr indent="0">
              <a:buNone/>
            </a:pPr>
            <a:r>
              <a:rPr lang="en-US" b="1" dirty="0">
                <a:latin typeface="Times New Roman" panose="02020603050405020304" pitchFamily="18" charset="0"/>
                <a:cs typeface="Times New Roman" panose="02020603050405020304" pitchFamily="18" charset="0"/>
              </a:rPr>
              <a:t>       </a:t>
            </a: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p>
          <a:p>
            <a:pPr>
              <a:buNone/>
            </a:pPr>
            <a:r>
              <a:rPr lang="en-US" b="1"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058887" y="3363685"/>
            <a:ext cx="4954905" cy="571500"/>
          </a:xfrm>
          <a:prstGeom prst="rect">
            <a:avLst/>
          </a:prstGeom>
        </p:spPr>
      </p:pic>
      <p:sp>
        <p:nvSpPr>
          <p:cNvPr id="8" name="TextBox 7"/>
          <p:cNvSpPr txBox="1"/>
          <p:nvPr/>
        </p:nvSpPr>
        <p:spPr>
          <a:xfrm>
            <a:off x="5154386" y="4278084"/>
            <a:ext cx="1447800" cy="1200329"/>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must be even since </a:t>
            </a:r>
            <a:r>
              <a:rPr lang="en-US" dirty="0" err="1">
                <a:latin typeface="Times New Roman" panose="02020603050405020304" pitchFamily="18" charset="0"/>
                <a:cs typeface="Times New Roman" panose="02020603050405020304" pitchFamily="18" charset="0"/>
              </a:rPr>
              <a:t>deg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is even for each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mbria Math"/>
                <a:cs typeface="Times New Roman" panose="02020603050405020304" pitchFamily="18" charset="0"/>
              </a:rPr>
              <a:t>∈ </a:t>
            </a:r>
            <a:r>
              <a:rPr lang="en-US" i="1" dirty="0">
                <a:latin typeface="Times New Roman" panose="02020603050405020304" pitchFamily="18" charset="0"/>
                <a:ea typeface="Cambria Math"/>
                <a:cs typeface="Times New Roman" panose="02020603050405020304" pitchFamily="18" charset="0"/>
              </a:rPr>
              <a:t>V</a:t>
            </a:r>
            <a:r>
              <a:rPr lang="en-US" baseline="-25000" dirty="0">
                <a:latin typeface="Times New Roman" panose="02020603050405020304" pitchFamily="18" charset="0"/>
                <a:ea typeface="Cambria Math"/>
                <a:cs typeface="Times New Roman" panose="02020603050405020304" pitchFamily="18" charset="0"/>
              </a:rPr>
              <a:t>1</a:t>
            </a:r>
            <a:endParaRPr lang="en-US" baseline="-25000"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5878286" y="3744686"/>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63486" y="3280103"/>
            <a:ext cx="8382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even</a:t>
            </a:r>
          </a:p>
        </p:txBody>
      </p:sp>
      <p:cxnSp>
        <p:nvCxnSpPr>
          <p:cNvPr id="14" name="Straight Arrow Connector 13"/>
          <p:cNvCxnSpPr/>
          <p:nvPr/>
        </p:nvCxnSpPr>
        <p:spPr>
          <a:xfrm>
            <a:off x="2449286" y="3464769"/>
            <a:ext cx="3487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92686" y="4027162"/>
            <a:ext cx="3733800" cy="2031325"/>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This sum must be even because </a:t>
            </a:r>
            <a:r>
              <a:rPr lang="en-US" dirty="0">
                <a:latin typeface="Times New Roman" panose="02020603050405020304" pitchFamily="18" charset="0"/>
                <a:ea typeface="Cambria Math"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is even and the sum of the degrees of the vertices of even degrees is also even. Because this is the sum of the degrees of all vertices of odd degree in the graph, there must be an even number of such vertices.</a:t>
            </a:r>
          </a:p>
        </p:txBody>
      </p:sp>
      <p:cxnSp>
        <p:nvCxnSpPr>
          <p:cNvPr id="17" name="Straight Arrow Connector 16"/>
          <p:cNvCxnSpPr/>
          <p:nvPr/>
        </p:nvCxnSpPr>
        <p:spPr>
          <a:xfrm flipH="1" flipV="1">
            <a:off x="7859486" y="3744685"/>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CA9769DB-806C-4D93-952A-829D1829C85F}"/>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37</a:t>
            </a:fld>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Directed Graphs</a:t>
            </a:r>
          </a:p>
        </p:txBody>
      </p:sp>
      <p:sp>
        <p:nvSpPr>
          <p:cNvPr id="4" name="TextBox 3"/>
          <p:cNvSpPr txBox="1"/>
          <p:nvPr/>
        </p:nvSpPr>
        <p:spPr>
          <a:xfrm>
            <a:off x="979714" y="997565"/>
            <a:ext cx="82958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Recall the definition of a directed graph.</a:t>
            </a:r>
          </a:p>
        </p:txBody>
      </p:sp>
      <p:sp>
        <p:nvSpPr>
          <p:cNvPr id="5" name="灯片编号占位符 4">
            <a:extLst>
              <a:ext uri="{FF2B5EF4-FFF2-40B4-BE49-F238E27FC236}">
                <a16:creationId xmlns:a16="http://schemas.microsoft.com/office/drawing/2014/main" id="{FEE06212-DF72-4A85-A74B-9177FF6C57C8}"/>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38</a:t>
            </a:fld>
            <a:endParaRPr lang="zh-CN" altLang="en-US" dirty="0">
              <a:latin typeface="Times New Roman" panose="02020603050405020304" pitchFamily="18" charset="0"/>
              <a:cs typeface="Times New Roman" panose="02020603050405020304" pitchFamily="18" charset="0"/>
            </a:endParaRPr>
          </a:p>
        </p:txBody>
      </p:sp>
      <p:sp>
        <p:nvSpPr>
          <p:cNvPr id="7" name="内容占位符 6">
            <a:extLst>
              <a:ext uri="{FF2B5EF4-FFF2-40B4-BE49-F238E27FC236}">
                <a16:creationId xmlns:a16="http://schemas.microsoft.com/office/drawing/2014/main" id="{88F07921-7492-4597-8494-C458910C0386}"/>
              </a:ext>
            </a:extLst>
          </p:cNvPr>
          <p:cNvSpPr>
            <a:spLocks noGrp="1"/>
          </p:cNvSpPr>
          <p:nvPr>
            <p:ph idx="1"/>
          </p:nvPr>
        </p:nvSpPr>
        <p:spPr>
          <a:xfrm>
            <a:off x="838200" y="1638300"/>
            <a:ext cx="10515600" cy="4538980"/>
          </a:xfrm>
        </p:spPr>
        <p:txBody>
          <a:bodyPr/>
          <a:lstStyle/>
          <a:p>
            <a:pPr indent="0">
              <a:buNone/>
            </a:pPr>
            <a:r>
              <a:rPr lang="en-US" altLang="zh-CN" b="1" dirty="0">
                <a:latin typeface="Times New Roman" panose="02020603050405020304" pitchFamily="18" charset="0"/>
                <a:cs typeface="Times New Roman" panose="02020603050405020304" pitchFamily="18" charset="0"/>
              </a:rPr>
              <a:t>Definition:</a:t>
            </a:r>
            <a:r>
              <a:rPr lang="en-US" altLang="zh-CN" dirty="0">
                <a:latin typeface="Times New Roman" panose="02020603050405020304" pitchFamily="18" charset="0"/>
                <a:cs typeface="Times New Roman" panose="02020603050405020304" pitchFamily="18" charset="0"/>
              </a:rPr>
              <a:t> An </a:t>
            </a:r>
            <a:r>
              <a:rPr lang="en-US" altLang="zh-CN" i="1" dirty="0">
                <a:solidFill>
                  <a:srgbClr val="C00000"/>
                </a:solidFill>
                <a:latin typeface="Times New Roman" panose="02020603050405020304" pitchFamily="18" charset="0"/>
                <a:cs typeface="Times New Roman" panose="02020603050405020304" pitchFamily="18" charset="0"/>
              </a:rPr>
              <a:t>directed graph </a:t>
            </a:r>
            <a:r>
              <a:rPr lang="en-US" altLang="zh-CN" i="1" dirty="0">
                <a:latin typeface="Times New Roman" panose="02020603050405020304" pitchFamily="18" charset="0"/>
                <a:cs typeface="Times New Roman" panose="02020603050405020304" pitchFamily="18" charset="0"/>
              </a:rPr>
              <a:t>G = </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V, E) </a:t>
            </a:r>
            <a:r>
              <a:rPr lang="en-US" altLang="zh-CN" dirty="0">
                <a:latin typeface="Times New Roman" panose="02020603050405020304" pitchFamily="18" charset="0"/>
                <a:cs typeface="Times New Roman" panose="02020603050405020304" pitchFamily="18" charset="0"/>
              </a:rPr>
              <a:t>consists of </a:t>
            </a:r>
            <a:r>
              <a:rPr lang="en-US" altLang="zh-CN" i="1" dirty="0">
                <a:latin typeface="Times New Roman" panose="02020603050405020304" pitchFamily="18" charset="0"/>
                <a:cs typeface="Times New Roman" panose="02020603050405020304" pitchFamily="18" charset="0"/>
              </a:rPr>
              <a:t>V, </a:t>
            </a:r>
            <a:r>
              <a:rPr lang="en-US" altLang="zh-CN" dirty="0">
                <a:latin typeface="Times New Roman" panose="02020603050405020304" pitchFamily="18" charset="0"/>
                <a:cs typeface="Times New Roman" panose="02020603050405020304" pitchFamily="18" charset="0"/>
              </a:rPr>
              <a:t>a nonempty set of </a:t>
            </a:r>
            <a:r>
              <a:rPr lang="en-US" altLang="zh-CN" i="1" dirty="0">
                <a:solidFill>
                  <a:srgbClr val="C00000"/>
                </a:solidFill>
                <a:latin typeface="Times New Roman" panose="02020603050405020304" pitchFamily="18" charset="0"/>
                <a:cs typeface="Times New Roman" panose="02020603050405020304" pitchFamily="18" charset="0"/>
              </a:rPr>
              <a:t>vertices</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(or </a:t>
            </a:r>
            <a:r>
              <a:rPr lang="en-US" altLang="zh-CN" i="1" dirty="0">
                <a:solidFill>
                  <a:srgbClr val="C00000"/>
                </a:solidFill>
                <a:latin typeface="Times New Roman" panose="02020603050405020304" pitchFamily="18" charset="0"/>
                <a:cs typeface="Times New Roman" panose="02020603050405020304" pitchFamily="18" charset="0"/>
              </a:rPr>
              <a:t>nodes</a:t>
            </a:r>
            <a:r>
              <a:rPr lang="en-US" altLang="zh-CN" dirty="0">
                <a:latin typeface="Times New Roman" panose="02020603050405020304" pitchFamily="18" charset="0"/>
                <a:cs typeface="Times New Roman" panose="02020603050405020304" pitchFamily="18" charset="0"/>
              </a:rPr>
              <a:t>), and </a:t>
            </a:r>
            <a:r>
              <a:rPr lang="en-US" altLang="zh-CN" i="1" dirty="0">
                <a:latin typeface="Times New Roman" panose="02020603050405020304" pitchFamily="18" charset="0"/>
                <a:cs typeface="Times New Roman" panose="02020603050405020304" pitchFamily="18" charset="0"/>
              </a:rPr>
              <a:t>E, </a:t>
            </a:r>
            <a:r>
              <a:rPr lang="en-US" altLang="zh-CN" dirty="0">
                <a:latin typeface="Times New Roman" panose="02020603050405020304" pitchFamily="18" charset="0"/>
                <a:cs typeface="Times New Roman" panose="02020603050405020304" pitchFamily="18" charset="0"/>
              </a:rPr>
              <a:t>a set of </a:t>
            </a:r>
            <a:r>
              <a:rPr lang="en-US" altLang="zh-CN" i="1" dirty="0">
                <a:solidFill>
                  <a:srgbClr val="C00000"/>
                </a:solidFill>
                <a:latin typeface="Times New Roman" panose="02020603050405020304" pitchFamily="18" charset="0"/>
                <a:cs typeface="Times New Roman" panose="02020603050405020304" pitchFamily="18" charset="0"/>
              </a:rPr>
              <a:t>directed edges </a:t>
            </a:r>
            <a:r>
              <a:rPr lang="en-US" altLang="zh-CN" dirty="0">
                <a:latin typeface="Times New Roman" panose="02020603050405020304" pitchFamily="18" charset="0"/>
                <a:cs typeface="Times New Roman" panose="02020603050405020304" pitchFamily="18" charset="0"/>
              </a:rPr>
              <a:t>or </a:t>
            </a:r>
            <a:r>
              <a:rPr lang="en-US" altLang="zh-CN" i="1" dirty="0">
                <a:solidFill>
                  <a:srgbClr val="C00000"/>
                </a:solidFill>
                <a:latin typeface="Times New Roman" panose="02020603050405020304" pitchFamily="18" charset="0"/>
                <a:cs typeface="Times New Roman" panose="02020603050405020304" pitchFamily="18" charset="0"/>
              </a:rPr>
              <a:t>arcs</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Each edge is an ordered pair of vertices.  The directed edge (</a:t>
            </a:r>
            <a:r>
              <a:rPr lang="en-US" altLang="zh-CN" i="1" dirty="0" err="1">
                <a:latin typeface="Times New Roman" panose="02020603050405020304" pitchFamily="18" charset="0"/>
                <a:cs typeface="Times New Roman" panose="02020603050405020304" pitchFamily="18" charset="0"/>
              </a:rPr>
              <a:t>u</a:t>
            </a:r>
            <a:r>
              <a:rPr lang="en-US" altLang="zh-CN" dirty="0" err="1">
                <a:latin typeface="Times New Roman" panose="02020603050405020304" pitchFamily="18" charset="0"/>
                <a:cs typeface="Times New Roman" panose="02020603050405020304" pitchFamily="18" charset="0"/>
              </a:rPr>
              <a:t>,</a:t>
            </a:r>
            <a:r>
              <a:rPr lang="en-US" altLang="zh-CN" i="1" dirty="0" err="1">
                <a:latin typeface="Times New Roman" panose="02020603050405020304" pitchFamily="18" charset="0"/>
                <a:cs typeface="Times New Roman" panose="02020603050405020304" pitchFamily="18" charset="0"/>
              </a:rPr>
              <a:t>v</a:t>
            </a:r>
            <a:r>
              <a:rPr lang="en-US" altLang="zh-CN" dirty="0">
                <a:latin typeface="Times New Roman" panose="02020603050405020304" pitchFamily="18" charset="0"/>
                <a:cs typeface="Times New Roman" panose="02020603050405020304" pitchFamily="18" charset="0"/>
              </a:rPr>
              <a:t>) is said to start at </a:t>
            </a:r>
            <a:r>
              <a:rPr lang="en-US" altLang="zh-CN" i="1" dirty="0">
                <a:latin typeface="Times New Roman" panose="02020603050405020304" pitchFamily="18" charset="0"/>
                <a:cs typeface="Times New Roman" panose="02020603050405020304" pitchFamily="18" charset="0"/>
              </a:rPr>
              <a:t>u</a:t>
            </a:r>
            <a:r>
              <a:rPr lang="en-US" altLang="zh-CN" dirty="0">
                <a:latin typeface="Times New Roman" panose="02020603050405020304" pitchFamily="18" charset="0"/>
                <a:cs typeface="Times New Roman" panose="02020603050405020304" pitchFamily="18" charset="0"/>
              </a:rPr>
              <a:t> and end at </a:t>
            </a:r>
            <a:r>
              <a:rPr lang="en-US" altLang="zh-CN" i="1" dirty="0">
                <a:latin typeface="Times New Roman" panose="02020603050405020304" pitchFamily="18" charset="0"/>
                <a:cs typeface="Times New Roman" panose="02020603050405020304" pitchFamily="18" charset="0"/>
              </a:rPr>
              <a:t>v</a:t>
            </a:r>
            <a:endParaRPr lang="en-US" altLang="zh-CN" dirty="0">
              <a:latin typeface="Times New Roman" panose="02020603050405020304" pitchFamily="18" charset="0"/>
              <a:cs typeface="Times New Roman" panose="02020603050405020304" pitchFamily="18" charset="0"/>
            </a:endParaRPr>
          </a:p>
          <a:p>
            <a:pPr indent="0">
              <a:buNone/>
            </a:pPr>
            <a:r>
              <a:rPr lang="en-US" altLang="zh-CN" b="1" dirty="0">
                <a:latin typeface="Times New Roman" panose="02020603050405020304" pitchFamily="18" charset="0"/>
                <a:cs typeface="Times New Roman" panose="02020603050405020304" pitchFamily="18" charset="0"/>
              </a:rPr>
              <a:t>Definition</a:t>
            </a:r>
            <a:r>
              <a:rPr lang="en-US" altLang="zh-CN" dirty="0">
                <a:latin typeface="Times New Roman" panose="02020603050405020304" pitchFamily="18" charset="0"/>
                <a:cs typeface="Times New Roman" panose="02020603050405020304" pitchFamily="18" charset="0"/>
              </a:rPr>
              <a:t>:  Let (</a:t>
            </a:r>
            <a:r>
              <a:rPr lang="en-US" altLang="zh-CN" i="1" dirty="0" err="1">
                <a:latin typeface="Times New Roman" panose="02020603050405020304" pitchFamily="18" charset="0"/>
                <a:cs typeface="Times New Roman" panose="02020603050405020304" pitchFamily="18" charset="0"/>
              </a:rPr>
              <a:t>u,v</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be an edge in </a:t>
            </a:r>
            <a:r>
              <a:rPr lang="en-US" altLang="zh-CN" i="1" dirty="0">
                <a:latin typeface="Times New Roman" panose="02020603050405020304" pitchFamily="18" charset="0"/>
                <a:cs typeface="Times New Roman" panose="02020603050405020304" pitchFamily="18" charset="0"/>
              </a:rPr>
              <a:t>G</a:t>
            </a:r>
            <a:r>
              <a:rPr lang="en-US" altLang="zh-CN" dirty="0">
                <a:latin typeface="Times New Roman" panose="02020603050405020304" pitchFamily="18" charset="0"/>
                <a:cs typeface="Times New Roman" panose="02020603050405020304" pitchFamily="18" charset="0"/>
              </a:rPr>
              <a:t>. Then </a:t>
            </a:r>
            <a:r>
              <a:rPr lang="en-US" altLang="zh-CN" i="1" dirty="0">
                <a:latin typeface="Times New Roman" panose="02020603050405020304" pitchFamily="18" charset="0"/>
                <a:cs typeface="Times New Roman" panose="02020603050405020304" pitchFamily="18" charset="0"/>
              </a:rPr>
              <a:t>u</a:t>
            </a:r>
            <a:r>
              <a:rPr lang="en-US" altLang="zh-CN" dirty="0">
                <a:latin typeface="Times New Roman" panose="02020603050405020304" pitchFamily="18" charset="0"/>
                <a:cs typeface="Times New Roman" panose="02020603050405020304" pitchFamily="18" charset="0"/>
              </a:rPr>
              <a:t> is the </a:t>
            </a:r>
            <a:r>
              <a:rPr lang="en-US" altLang="zh-CN" i="1" dirty="0">
                <a:solidFill>
                  <a:srgbClr val="C00000"/>
                </a:solidFill>
                <a:latin typeface="Times New Roman" panose="02020603050405020304" pitchFamily="18" charset="0"/>
                <a:cs typeface="Times New Roman" panose="02020603050405020304" pitchFamily="18" charset="0"/>
              </a:rPr>
              <a:t>initial vertex</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this edge and is </a:t>
            </a:r>
            <a:r>
              <a:rPr lang="en-US" altLang="zh-CN" i="1" dirty="0">
                <a:solidFill>
                  <a:srgbClr val="C00000"/>
                </a:solidFill>
                <a:latin typeface="Times New Roman" panose="02020603050405020304" pitchFamily="18" charset="0"/>
                <a:cs typeface="Times New Roman" panose="02020603050405020304" pitchFamily="18" charset="0"/>
              </a:rPr>
              <a:t>adjacent</a:t>
            </a:r>
            <a:r>
              <a:rPr lang="en-US" altLang="zh-CN" i="1" dirty="0">
                <a:latin typeface="Times New Roman" panose="02020603050405020304" pitchFamily="18" charset="0"/>
                <a:cs typeface="Times New Roman" panose="02020603050405020304" pitchFamily="18" charset="0"/>
              </a:rPr>
              <a:t> to v </a:t>
            </a:r>
            <a:r>
              <a:rPr lang="en-US" altLang="zh-CN" dirty="0">
                <a:latin typeface="Times New Roman" panose="02020603050405020304" pitchFamily="18" charset="0"/>
                <a:cs typeface="Times New Roman" panose="02020603050405020304" pitchFamily="18" charset="0"/>
              </a:rPr>
              <a:t>and </a:t>
            </a:r>
            <a:r>
              <a:rPr lang="en-US" altLang="zh-CN" i="1" dirty="0">
                <a:latin typeface="Times New Roman" panose="02020603050405020304" pitchFamily="18" charset="0"/>
                <a:cs typeface="Times New Roman" panose="02020603050405020304" pitchFamily="18" charset="0"/>
              </a:rPr>
              <a:t>v </a:t>
            </a:r>
            <a:r>
              <a:rPr lang="en-US" altLang="zh-CN" dirty="0">
                <a:latin typeface="Times New Roman" panose="02020603050405020304" pitchFamily="18" charset="0"/>
                <a:cs typeface="Times New Roman" panose="02020603050405020304" pitchFamily="18" charset="0"/>
              </a:rPr>
              <a:t>is the </a:t>
            </a:r>
            <a:r>
              <a:rPr lang="en-US" altLang="zh-CN" i="1" dirty="0">
                <a:solidFill>
                  <a:srgbClr val="C00000"/>
                </a:solidFill>
                <a:latin typeface="Times New Roman" panose="02020603050405020304" pitchFamily="18" charset="0"/>
                <a:cs typeface="Times New Roman" panose="02020603050405020304" pitchFamily="18" charset="0"/>
              </a:rPr>
              <a:t>terminal</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(or </a:t>
            </a:r>
            <a:r>
              <a:rPr lang="en-US" altLang="zh-CN" i="1" dirty="0">
                <a:solidFill>
                  <a:srgbClr val="C00000"/>
                </a:solidFill>
                <a:latin typeface="Times New Roman" panose="02020603050405020304" pitchFamily="18" charset="0"/>
                <a:cs typeface="Times New Roman" panose="02020603050405020304" pitchFamily="18" charset="0"/>
              </a:rPr>
              <a:t>end</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 </a:t>
            </a:r>
            <a:r>
              <a:rPr lang="en-US" altLang="zh-CN" i="1" dirty="0">
                <a:solidFill>
                  <a:srgbClr val="C00000"/>
                </a:solidFill>
                <a:latin typeface="Times New Roman" panose="02020603050405020304" pitchFamily="18" charset="0"/>
                <a:cs typeface="Times New Roman" panose="02020603050405020304" pitchFamily="18" charset="0"/>
              </a:rPr>
              <a:t>vertex</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this edge and is </a:t>
            </a:r>
            <a:r>
              <a:rPr lang="en-US" altLang="zh-CN" i="1" dirty="0">
                <a:solidFill>
                  <a:srgbClr val="C00000"/>
                </a:solidFill>
                <a:latin typeface="Times New Roman" panose="02020603050405020304" pitchFamily="18" charset="0"/>
                <a:cs typeface="Times New Roman" panose="02020603050405020304" pitchFamily="18" charset="0"/>
              </a:rPr>
              <a:t>adjacent from </a:t>
            </a:r>
            <a:r>
              <a:rPr lang="en-US" altLang="zh-CN" i="1" dirty="0">
                <a:latin typeface="Times New Roman" panose="02020603050405020304" pitchFamily="18" charset="0"/>
                <a:cs typeface="Times New Roman" panose="02020603050405020304" pitchFamily="18" charset="0"/>
              </a:rPr>
              <a:t>u</a:t>
            </a:r>
            <a:r>
              <a:rPr lang="en-US" altLang="zh-CN" dirty="0">
                <a:latin typeface="Times New Roman" panose="02020603050405020304" pitchFamily="18" charset="0"/>
                <a:cs typeface="Times New Roman" panose="02020603050405020304" pitchFamily="18" charset="0"/>
              </a:rPr>
              <a:t>. The initial and terminal vertices of a loop are the same</a:t>
            </a:r>
          </a:p>
        </p:txBody>
      </p:sp>
    </p:spTree>
    <p:extLst>
      <p:ext uri="{BB962C8B-B14F-4D97-AF65-F5344CB8AC3E}">
        <p14:creationId xmlns:p14="http://schemas.microsoft.com/office/powerpoint/2010/main" val="214923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Directed Graphs (</a:t>
            </a:r>
            <a:r>
              <a:rPr lang="en-US" b="1" i="1" dirty="0">
                <a:latin typeface="Times New Roman" panose="02020603050405020304" pitchFamily="18" charset="0"/>
                <a:cs typeface="Times New Roman" panose="02020603050405020304" pitchFamily="18" charset="0"/>
              </a:rPr>
              <a:t>continued</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lstStyle/>
          <a:p>
            <a:pPr indent="0">
              <a:buNone/>
            </a:pPr>
            <a:r>
              <a:rPr lang="en-US" b="1" dirty="0">
                <a:latin typeface="Times New Roman" panose="02020603050405020304" pitchFamily="18" charset="0"/>
                <a:cs typeface="Times New Roman" panose="02020603050405020304" pitchFamily="18" charset="0"/>
              </a:rPr>
              <a:t>Definition:</a:t>
            </a:r>
            <a:r>
              <a:rPr lang="en-US" dirty="0">
                <a:latin typeface="Times New Roman" panose="02020603050405020304" pitchFamily="18" charset="0"/>
                <a:cs typeface="Times New Roman" panose="02020603050405020304" pitchFamily="18" charset="0"/>
              </a:rPr>
              <a:t>  The </a:t>
            </a:r>
            <a:r>
              <a:rPr lang="en-US" i="1" dirty="0">
                <a:solidFill>
                  <a:srgbClr val="C00000"/>
                </a:solidFill>
                <a:latin typeface="Times New Roman" panose="02020603050405020304" pitchFamily="18" charset="0"/>
                <a:cs typeface="Times New Roman" panose="02020603050405020304" pitchFamily="18" charset="0"/>
              </a:rPr>
              <a:t>in-degree</a:t>
            </a:r>
            <a:r>
              <a:rPr lang="en-US" i="1" dirty="0">
                <a:latin typeface="Times New Roman" panose="02020603050405020304" pitchFamily="18" charset="0"/>
                <a:cs typeface="Times New Roman" panose="02020603050405020304" pitchFamily="18" charset="0"/>
              </a:rPr>
              <a:t> of a </a:t>
            </a:r>
            <a:r>
              <a:rPr lang="en-US" i="1" dirty="0">
                <a:solidFill>
                  <a:srgbClr val="C00000"/>
                </a:solidFill>
                <a:latin typeface="Times New Roman" panose="02020603050405020304" pitchFamily="18" charset="0"/>
                <a:cs typeface="Times New Roman" panose="02020603050405020304" pitchFamily="18" charset="0"/>
              </a:rPr>
              <a:t>vertex</a:t>
            </a:r>
            <a:r>
              <a:rPr lang="en-US" i="1" dirty="0">
                <a:latin typeface="Times New Roman" panose="02020603050405020304" pitchFamily="18" charset="0"/>
                <a:cs typeface="Times New Roman" panose="02020603050405020304" pitchFamily="18" charset="0"/>
              </a:rPr>
              <a:t> v</a:t>
            </a:r>
            <a:r>
              <a:rPr lang="en-US" dirty="0">
                <a:latin typeface="Times New Roman" panose="02020603050405020304" pitchFamily="18" charset="0"/>
                <a:cs typeface="Times New Roman" panose="02020603050405020304" pitchFamily="18" charset="0"/>
              </a:rPr>
              <a:t>, denoted </a:t>
            </a:r>
            <a:r>
              <a:rPr lang="en-US" i="1" dirty="0">
                <a:latin typeface="Times New Roman" panose="02020603050405020304" pitchFamily="18" charset="0"/>
                <a:cs typeface="Times New Roman" panose="02020603050405020304" pitchFamily="18" charset="0"/>
              </a:rPr>
              <a:t>deg</a:t>
            </a:r>
            <a:r>
              <a:rPr lang="en-US" i="1" baseline="30000" dirty="0">
                <a:latin typeface="Times New Roman" panose="02020603050405020304" pitchFamily="18" charset="0"/>
                <a:ea typeface="Cambria Math"/>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is the number of edges which terminate at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The </a:t>
            </a:r>
            <a:r>
              <a:rPr lang="en-US" i="1" dirty="0">
                <a:solidFill>
                  <a:srgbClr val="C00000"/>
                </a:solidFill>
                <a:latin typeface="Times New Roman" panose="02020603050405020304" pitchFamily="18" charset="0"/>
                <a:cs typeface="Times New Roman" panose="02020603050405020304" pitchFamily="18" charset="0"/>
              </a:rPr>
              <a:t>out-degree</a:t>
            </a:r>
            <a:r>
              <a:rPr lang="en-US" i="1" dirty="0">
                <a:latin typeface="Times New Roman" panose="02020603050405020304" pitchFamily="18" charset="0"/>
                <a:cs typeface="Times New Roman" panose="02020603050405020304" pitchFamily="18" charset="0"/>
              </a:rPr>
              <a:t> of v</a:t>
            </a:r>
            <a:r>
              <a:rPr lang="en-US" dirty="0">
                <a:latin typeface="Times New Roman" panose="02020603050405020304" pitchFamily="18" charset="0"/>
                <a:cs typeface="Times New Roman" panose="02020603050405020304" pitchFamily="18" charset="0"/>
              </a:rPr>
              <a:t>, denoted </a:t>
            </a:r>
            <a:r>
              <a:rPr lang="en-US" i="1" dirty="0">
                <a:latin typeface="Times New Roman" panose="02020603050405020304" pitchFamily="18" charset="0"/>
                <a:cs typeface="Times New Roman" panose="02020603050405020304" pitchFamily="18" charset="0"/>
              </a:rPr>
              <a:t>deg</a:t>
            </a:r>
            <a:r>
              <a:rPr lang="en-US" i="1"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number of edges with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as their initial vertex. Note that a loop at a vertex contributes 1 to both the in-degree and the out-degree of the vertex</a:t>
            </a:r>
          </a:p>
          <a:p>
            <a:pPr indent="0">
              <a:buNone/>
            </a:pPr>
            <a:r>
              <a:rPr lang="en-US" b="1" dirty="0">
                <a:latin typeface="Times New Roman" panose="02020603050405020304" pitchFamily="18" charset="0"/>
                <a:cs typeface="Times New Roman" panose="02020603050405020304" pitchFamily="18" charset="0"/>
              </a:rPr>
              <a:t>Example:  </a:t>
            </a:r>
            <a:r>
              <a:rPr lang="en-US" dirty="0">
                <a:latin typeface="Times New Roman" panose="02020603050405020304" pitchFamily="18" charset="0"/>
                <a:cs typeface="Times New Roman" panose="02020603050405020304" pitchFamily="18" charset="0"/>
              </a:rPr>
              <a:t>In the graph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we have</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114" y="4026461"/>
            <a:ext cx="2917045" cy="1922861"/>
          </a:xfrm>
          <a:prstGeom prst="rect">
            <a:avLst/>
          </a:prstGeom>
        </p:spPr>
      </p:pic>
      <p:sp>
        <p:nvSpPr>
          <p:cNvPr id="5" name="TextBox 4"/>
          <p:cNvSpPr txBox="1"/>
          <p:nvPr/>
        </p:nvSpPr>
        <p:spPr>
          <a:xfrm>
            <a:off x="5094514" y="4103747"/>
            <a:ext cx="5791200" cy="1015663"/>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deg</a:t>
            </a:r>
            <a:r>
              <a:rPr lang="en-US" sz="2000" i="1"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 2, </a:t>
            </a:r>
            <a:r>
              <a:rPr lang="en-US" sz="2000" dirty="0" err="1">
                <a:latin typeface="Times New Roman" panose="02020603050405020304" pitchFamily="18" charset="0"/>
                <a:cs typeface="Times New Roman" panose="02020603050405020304" pitchFamily="18" charset="0"/>
              </a:rPr>
              <a:t>deg</a:t>
            </a:r>
            <a:r>
              <a:rPr lang="en-US" sz="2000" i="1"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 2, </a:t>
            </a:r>
            <a:r>
              <a:rPr lang="en-US" sz="2000" dirty="0" err="1">
                <a:latin typeface="Times New Roman" panose="02020603050405020304" pitchFamily="18" charset="0"/>
                <a:cs typeface="Times New Roman" panose="02020603050405020304" pitchFamily="18" charset="0"/>
              </a:rPr>
              <a:t>deg</a:t>
            </a:r>
            <a:r>
              <a:rPr lang="en-US" sz="2000" i="1"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 3, </a:t>
            </a:r>
            <a:r>
              <a:rPr lang="en-US" sz="2000" dirty="0" err="1">
                <a:latin typeface="Times New Roman" panose="02020603050405020304" pitchFamily="18" charset="0"/>
                <a:cs typeface="Times New Roman" panose="02020603050405020304" pitchFamily="18" charset="0"/>
              </a:rPr>
              <a:t>deg</a:t>
            </a:r>
            <a:r>
              <a:rPr lang="en-US" sz="2000" i="1"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 2,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deg</a:t>
            </a:r>
            <a:r>
              <a:rPr lang="en-US" sz="2000" i="1"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 3, </a:t>
            </a:r>
            <a:r>
              <a:rPr lang="en-US" sz="2000" dirty="0" err="1">
                <a:latin typeface="Times New Roman" panose="02020603050405020304" pitchFamily="18" charset="0"/>
                <a:cs typeface="Times New Roman" panose="02020603050405020304" pitchFamily="18" charset="0"/>
              </a:rPr>
              <a:t>deg</a:t>
            </a:r>
            <a:r>
              <a:rPr lang="en-US" sz="2000" i="1"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 0.</a:t>
            </a:r>
          </a:p>
          <a:p>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94514" y="4933659"/>
            <a:ext cx="5638800" cy="1015663"/>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deg</a:t>
            </a:r>
            <a:r>
              <a:rPr lang="en-US" sz="2000"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 4, </a:t>
            </a:r>
            <a:r>
              <a:rPr lang="en-US" sz="2000" dirty="0" err="1">
                <a:latin typeface="Times New Roman" panose="02020603050405020304" pitchFamily="18" charset="0"/>
                <a:cs typeface="Times New Roman" panose="02020603050405020304" pitchFamily="18" charset="0"/>
              </a:rPr>
              <a:t>deg</a:t>
            </a:r>
            <a:r>
              <a:rPr lang="en-US" sz="2000"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 1, </a:t>
            </a:r>
            <a:r>
              <a:rPr lang="en-US" sz="2000" dirty="0" err="1">
                <a:latin typeface="Times New Roman" panose="02020603050405020304" pitchFamily="18" charset="0"/>
                <a:cs typeface="Times New Roman" panose="02020603050405020304" pitchFamily="18" charset="0"/>
              </a:rPr>
              <a:t>deg</a:t>
            </a:r>
            <a:r>
              <a:rPr lang="en-US" sz="2000"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 2, </a:t>
            </a:r>
            <a:r>
              <a:rPr lang="en-US" sz="2000" dirty="0" err="1">
                <a:latin typeface="Times New Roman" panose="02020603050405020304" pitchFamily="18" charset="0"/>
                <a:cs typeface="Times New Roman" panose="02020603050405020304" pitchFamily="18" charset="0"/>
              </a:rPr>
              <a:t>deg</a:t>
            </a:r>
            <a:r>
              <a:rPr lang="en-US" sz="2000"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 2,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deg</a:t>
            </a:r>
            <a:r>
              <a:rPr lang="en-US" sz="2000" baseline="30000" dirty="0">
                <a:latin typeface="Times New Roman" panose="02020603050405020304" pitchFamily="18" charset="0"/>
                <a:ea typeface="Cambria Math"/>
                <a:cs typeface="Times New Roman" panose="02020603050405020304" pitchFamily="18" charset="0"/>
              </a:rPr>
              <a:t>+</a:t>
            </a:r>
            <a:r>
              <a:rPr lang="en-US" sz="2000" i="1" baseline="30000" dirty="0">
                <a:latin typeface="Times New Roman" panose="02020603050405020304" pitchFamily="18" charset="0"/>
                <a:ea typeface="Cambria Math"/>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 3, </a:t>
            </a:r>
            <a:r>
              <a:rPr lang="en-US" sz="2000" dirty="0" err="1">
                <a:latin typeface="Times New Roman" panose="02020603050405020304" pitchFamily="18" charset="0"/>
                <a:cs typeface="Times New Roman" panose="02020603050405020304" pitchFamily="18" charset="0"/>
              </a:rPr>
              <a:t>deg</a:t>
            </a:r>
            <a:r>
              <a:rPr lang="en-US" sz="2000" baseline="30000" dirty="0">
                <a:latin typeface="Times New Roman" panose="02020603050405020304" pitchFamily="18" charset="0"/>
                <a:ea typeface="Cambria Math"/>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 0.</a:t>
            </a:r>
          </a:p>
          <a:p>
            <a:endParaRPr lang="en-US" sz="2000" dirty="0">
              <a:latin typeface="Times New Roman" panose="02020603050405020304" pitchFamily="18" charset="0"/>
              <a:cs typeface="Times New Roman" panose="02020603050405020304" pitchFamily="18" charset="0"/>
            </a:endParaRPr>
          </a:p>
        </p:txBody>
      </p:sp>
      <p:sp>
        <p:nvSpPr>
          <p:cNvPr id="7" name="灯片编号占位符 6">
            <a:extLst>
              <a:ext uri="{FF2B5EF4-FFF2-40B4-BE49-F238E27FC236}">
                <a16:creationId xmlns:a16="http://schemas.microsoft.com/office/drawing/2014/main" id="{158C8A1E-366E-4413-B8E7-F6225C99EECC}"/>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39</a:t>
            </a:fld>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内容占位符 2">
            <a:extLst>
              <a:ext uri="{FF2B5EF4-FFF2-40B4-BE49-F238E27FC236}">
                <a16:creationId xmlns:a16="http://schemas.microsoft.com/office/drawing/2014/main" id="{BBA67B25-4D21-4E36-BB80-C76F8A30381C}"/>
              </a:ext>
            </a:extLst>
          </p:cNvPr>
          <p:cNvSpPr>
            <a:spLocks noGrp="1" noChangeArrowheads="1"/>
          </p:cNvSpPr>
          <p:nvPr>
            <p:ph idx="1"/>
          </p:nvPr>
        </p:nvSpPr>
        <p:spPr/>
        <p:txBody>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When we look at large social network with thousands of nodes, we find that distances are generally quite short, often less than 10</a:t>
            </a:r>
          </a:p>
          <a:p>
            <a:pPr lvl="1"/>
            <a:r>
              <a:rPr lang="en-US" altLang="zh-CN" dirty="0">
                <a:latin typeface="Times New Roman" panose="02020603050405020304" pitchFamily="18" charset="0"/>
                <a:ea typeface="宋体" panose="02010600030101010101" pitchFamily="2" charset="-122"/>
                <a:cs typeface="Times New Roman" panose="02020603050405020304" pitchFamily="18" charset="0"/>
              </a:rPr>
              <a:t>This is called the Small-World phenomenon </a:t>
            </a:r>
          </a:p>
        </p:txBody>
      </p:sp>
      <p:pic>
        <p:nvPicPr>
          <p:cNvPr id="10244" name="Picture 2" descr="https://upload.wikimedia.org/wikipedia/commons/thumb/4/4a/Six_degrees_of_separation.svg/220px-Six_degrees_of_separation.svg.png">
            <a:extLst>
              <a:ext uri="{FF2B5EF4-FFF2-40B4-BE49-F238E27FC236}">
                <a16:creationId xmlns:a16="http://schemas.microsoft.com/office/drawing/2014/main" id="{BF2C4C8B-A981-4CCC-B510-10241C3E3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2489657"/>
            <a:ext cx="5397272" cy="404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a:extLst>
              <a:ext uri="{FF2B5EF4-FFF2-40B4-BE49-F238E27FC236}">
                <a16:creationId xmlns:a16="http://schemas.microsoft.com/office/drawing/2014/main" id="{DAD428FE-92F3-47A7-B2FA-05953BC08B79}"/>
              </a:ext>
            </a:extLst>
          </p:cNvPr>
          <p:cNvSpPr>
            <a:spLocks noGrp="1"/>
          </p:cNvSpPr>
          <p:nvPr>
            <p:ph type="title"/>
          </p:nvPr>
        </p:nvSpPr>
        <p:spPr>
          <a:xfrm>
            <a:off x="907415" y="290830"/>
            <a:ext cx="7245985" cy="571500"/>
          </a:xfrm>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Small-World Phenomenon (</a:t>
            </a:r>
            <a:r>
              <a:rPr lang="zh-CN" altLang="en-US" b="1" dirty="0">
                <a:latin typeface="黑体" panose="02010609060101010101" pitchFamily="49" charset="-122"/>
                <a:ea typeface="黑体" panose="02010609060101010101" pitchFamily="49" charset="-122"/>
                <a:cs typeface="Times New Roman" panose="02020603050405020304" pitchFamily="18" charset="0"/>
              </a:rPr>
              <a:t>小世界理论</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Directed Graphs (</a:t>
            </a:r>
            <a:r>
              <a:rPr lang="en-US" b="1" i="1" dirty="0">
                <a:latin typeface="Times New Roman" panose="02020603050405020304" pitchFamily="18" charset="0"/>
                <a:cs typeface="Times New Roman" panose="02020603050405020304" pitchFamily="18" charset="0"/>
              </a:rPr>
              <a:t>continued</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a:bodyPr>
          <a:lstStyle/>
          <a:p>
            <a:pPr indent="0">
              <a:buNone/>
            </a:pPr>
            <a:r>
              <a:rPr lang="en-US" b="1" dirty="0">
                <a:latin typeface="Times New Roman" panose="02020603050405020304" pitchFamily="18" charset="0"/>
                <a:cs typeface="Times New Roman" panose="02020603050405020304" pitchFamily="18" charset="0"/>
              </a:rPr>
              <a:t>Theorem 3</a:t>
            </a:r>
            <a:r>
              <a:rPr lang="en-US" dirty="0">
                <a:latin typeface="Times New Roman" panose="02020603050405020304" pitchFamily="18" charset="0"/>
                <a:cs typeface="Times New Roman" panose="02020603050405020304" pitchFamily="18" charset="0"/>
              </a:rPr>
              <a:t>: Let </a:t>
            </a:r>
            <a:r>
              <a:rPr lang="en-US" i="1" dirty="0">
                <a:latin typeface="Times New Roman" panose="02020603050405020304" pitchFamily="18" charset="0"/>
                <a:cs typeface="Times New Roman" panose="02020603050405020304" pitchFamily="18" charset="0"/>
              </a:rPr>
              <a:t>G =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 E</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 a graph with directed edges. Then:</a:t>
            </a: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r>
              <a:rPr lang="en-US" b="1" i="1" dirty="0">
                <a:latin typeface="Times New Roman" panose="02020603050405020304" pitchFamily="18" charset="0"/>
                <a:cs typeface="Times New Roman" panose="02020603050405020304" pitchFamily="18" charset="0"/>
              </a:rPr>
              <a:t>Proof</a:t>
            </a:r>
            <a:r>
              <a:rPr lang="en-US" dirty="0">
                <a:latin typeface="Times New Roman" panose="02020603050405020304" pitchFamily="18" charset="0"/>
                <a:cs typeface="Times New Roman" panose="02020603050405020304" pitchFamily="18" charset="0"/>
              </a:rPr>
              <a:t>: The first sum counts the number of outgoing edges over all vertices and the second sum counts the number of incoming edges over all vertices. It follows that both sums equal the number of edges in the graph.</a:t>
            </a:r>
          </a:p>
          <a:p>
            <a:pPr indent="0">
              <a:buNone/>
            </a:pPr>
            <a:endParaRPr lang="en-US" dirty="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327082" y="1992086"/>
            <a:ext cx="5537835" cy="837248"/>
          </a:xfrm>
          <a:prstGeom prst="rect">
            <a:avLst/>
          </a:prstGeom>
        </p:spPr>
      </p:pic>
      <p:sp>
        <p:nvSpPr>
          <p:cNvPr id="6" name="Isosceles Triangle 5"/>
          <p:cNvSpPr/>
          <p:nvPr/>
        </p:nvSpPr>
        <p:spPr>
          <a:xfrm rot="5400000" flipV="1">
            <a:off x="9667462" y="5701748"/>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灯片编号占位符 4">
            <a:extLst>
              <a:ext uri="{FF2B5EF4-FFF2-40B4-BE49-F238E27FC236}">
                <a16:creationId xmlns:a16="http://schemas.microsoft.com/office/drawing/2014/main" id="{5C3F7B7C-C792-407D-98A5-EAC51DC3DC7A}"/>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40</a:t>
            </a:fld>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15" y="290830"/>
            <a:ext cx="9074785" cy="571500"/>
          </a:xfrm>
        </p:spPr>
        <p:txBody>
          <a:bodyPr>
            <a:normAutofit/>
          </a:bodyPr>
          <a:lstStyle/>
          <a:p>
            <a:r>
              <a:rPr lang="en-US" sz="2800" b="1" dirty="0">
                <a:latin typeface="Times New Roman" panose="02020603050405020304" pitchFamily="18" charset="0"/>
                <a:cs typeface="Times New Roman" panose="02020603050405020304" pitchFamily="18" charset="0"/>
              </a:rPr>
              <a:t>Special Types of Simple Graphs: Complete Graphs</a:t>
            </a:r>
          </a:p>
        </p:txBody>
      </p:sp>
      <p:sp>
        <p:nvSpPr>
          <p:cNvPr id="3" name="Content Placeholder 2"/>
          <p:cNvSpPr>
            <a:spLocks noGrp="1"/>
          </p:cNvSpPr>
          <p:nvPr>
            <p:ph idx="1"/>
          </p:nvPr>
        </p:nvSpPr>
        <p:spPr/>
        <p:txBody>
          <a:bodyPr/>
          <a:lstStyle/>
          <a:p>
            <a:pPr indent="0">
              <a:buNone/>
            </a:pPr>
            <a:r>
              <a:rPr lang="en-US" dirty="0">
                <a:latin typeface="Times New Roman" panose="02020603050405020304" pitchFamily="18" charset="0"/>
                <a:cs typeface="Times New Roman" panose="02020603050405020304" pitchFamily="18" charset="0"/>
              </a:rPr>
              <a:t>A </a:t>
            </a:r>
            <a:r>
              <a:rPr lang="en-US" i="1" dirty="0">
                <a:solidFill>
                  <a:srgbClr val="C00000"/>
                </a:solidFill>
                <a:latin typeface="Times New Roman" panose="02020603050405020304" pitchFamily="18" charset="0"/>
                <a:cs typeface="Times New Roman" panose="02020603050405020304" pitchFamily="18" charset="0"/>
              </a:rPr>
              <a:t>complete graph </a:t>
            </a:r>
            <a:r>
              <a:rPr lang="en-US" i="1" dirty="0">
                <a:latin typeface="Times New Roman" panose="02020603050405020304" pitchFamily="18" charset="0"/>
                <a:cs typeface="Times New Roman" panose="02020603050405020304" pitchFamily="18" charset="0"/>
              </a:rPr>
              <a:t>on n </a:t>
            </a:r>
            <a:r>
              <a:rPr lang="en-US" i="1" dirty="0">
                <a:solidFill>
                  <a:srgbClr val="C00000"/>
                </a:solidFill>
                <a:latin typeface="Times New Roman" panose="02020603050405020304" pitchFamily="18" charset="0"/>
                <a:cs typeface="Times New Roman" panose="02020603050405020304" pitchFamily="18" charset="0"/>
              </a:rPr>
              <a:t>vertices</a:t>
            </a:r>
            <a:r>
              <a:rPr lang="en-US" dirty="0">
                <a:latin typeface="Times New Roman" panose="02020603050405020304" pitchFamily="18" charset="0"/>
                <a:cs typeface="Times New Roman" panose="02020603050405020304" pitchFamily="18" charset="0"/>
              </a:rPr>
              <a:t>, denoted by </a:t>
            </a:r>
            <a:r>
              <a:rPr lang="en-US"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is the simple graph that contains exactly one edge between each pair of distinct vertices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371" y="2706542"/>
            <a:ext cx="9813678" cy="1884970"/>
          </a:xfrm>
          <a:prstGeom prst="rect">
            <a:avLst/>
          </a:prstGeom>
        </p:spPr>
      </p:pic>
      <p:sp>
        <p:nvSpPr>
          <p:cNvPr id="5" name="灯片编号占位符 4">
            <a:extLst>
              <a:ext uri="{FF2B5EF4-FFF2-40B4-BE49-F238E27FC236}">
                <a16:creationId xmlns:a16="http://schemas.microsoft.com/office/drawing/2014/main" id="{EFF6066A-19F1-4411-B226-1EFAFE4CE4BF}"/>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41</a:t>
            </a:fld>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82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15" y="290830"/>
            <a:ext cx="9363256" cy="571500"/>
          </a:xfrm>
        </p:spPr>
        <p:txBody>
          <a:bodyPr>
            <a:normAutofit/>
          </a:bodyPr>
          <a:lstStyle/>
          <a:p>
            <a:r>
              <a:rPr lang="en-US" sz="2800" b="1" dirty="0">
                <a:latin typeface="Times New Roman" panose="02020603050405020304" pitchFamily="18" charset="0"/>
                <a:cs typeface="Times New Roman" panose="02020603050405020304" pitchFamily="18" charset="0"/>
              </a:rPr>
              <a:t>Special Types of Simple Graphs: Cycles and Wheels</a:t>
            </a:r>
          </a:p>
        </p:txBody>
      </p:sp>
      <p:sp>
        <p:nvSpPr>
          <p:cNvPr id="3" name="Content Placeholder 2"/>
          <p:cNvSpPr>
            <a:spLocks noGrp="1"/>
          </p:cNvSpPr>
          <p:nvPr>
            <p:ph idx="1"/>
          </p:nvPr>
        </p:nvSpPr>
        <p:spPr/>
        <p:txBody>
          <a:bodyPr/>
          <a:lstStyle/>
          <a:p>
            <a:pPr indent="0">
              <a:buNone/>
            </a:pPr>
            <a:r>
              <a:rPr lang="en-US" dirty="0">
                <a:latin typeface="Times New Roman" panose="02020603050405020304" pitchFamily="18" charset="0"/>
                <a:cs typeface="Times New Roman" panose="02020603050405020304" pitchFamily="18" charset="0"/>
              </a:rPr>
              <a:t>A </a:t>
            </a:r>
            <a:r>
              <a:rPr lang="en-US" i="1" dirty="0">
                <a:solidFill>
                  <a:srgbClr val="C00000"/>
                </a:solidFill>
                <a:latin typeface="Times New Roman" panose="02020603050405020304" pitchFamily="18" charset="0"/>
                <a:cs typeface="Times New Roman" panose="02020603050405020304" pitchFamily="18" charset="0"/>
              </a:rPr>
              <a:t>cycle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for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3 consists of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vertices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Cambria Math"/>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and edges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v</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Cambria Math"/>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n-</a:t>
            </a:r>
            <a:r>
              <a:rPr lang="en-US"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n</a:t>
            </a:r>
            <a:r>
              <a:rPr lang="en-US" i="1" dirty="0">
                <a:latin typeface="Times New Roman" panose="02020603050405020304" pitchFamily="18" charset="0"/>
                <a:cs typeface="Times New Roman" panose="02020603050405020304" pitchFamily="18" charset="0"/>
              </a:rPr>
              <a:t>, v</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r>
              <a:rPr lang="en-US" dirty="0">
                <a:latin typeface="Times New Roman" panose="02020603050405020304" pitchFamily="18" charset="0"/>
                <a:cs typeface="Times New Roman" panose="02020603050405020304" pitchFamily="18" charset="0"/>
              </a:rPr>
              <a:t>A </a:t>
            </a:r>
            <a:r>
              <a:rPr lang="en-US" i="1" dirty="0">
                <a:solidFill>
                  <a:srgbClr val="C00000"/>
                </a:solidFill>
                <a:latin typeface="Times New Roman" panose="02020603050405020304" pitchFamily="18" charset="0"/>
                <a:cs typeface="Times New Roman" panose="02020603050405020304" pitchFamily="18" charset="0"/>
              </a:rPr>
              <a:t>wheel</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W</a:t>
            </a:r>
            <a:r>
              <a:rPr lang="en-US" i="1" baseline="-25000" dirty="0" err="1">
                <a:latin typeface="Times New Roman" panose="02020603050405020304" pitchFamily="18" charset="0"/>
                <a:cs typeface="Times New Roman" panose="02020603050405020304" pitchFamily="18" charset="0"/>
              </a:rPr>
              <a:t>n</a:t>
            </a:r>
            <a:r>
              <a:rPr lang="en-US" i="1"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obtained by adding an additional vertex to a cycle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for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3 and connecting this new vertex to each of the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vertices in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by new edges</a:t>
            </a:r>
            <a:endParaRPr lang="en-US" i="1"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556" y="1995763"/>
            <a:ext cx="6014457" cy="15965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557" y="4764428"/>
            <a:ext cx="5943699" cy="1639016"/>
          </a:xfrm>
          <a:prstGeom prst="rect">
            <a:avLst/>
          </a:prstGeom>
        </p:spPr>
      </p:pic>
      <p:sp>
        <p:nvSpPr>
          <p:cNvPr id="5" name="灯片编号占位符 4">
            <a:extLst>
              <a:ext uri="{FF2B5EF4-FFF2-40B4-BE49-F238E27FC236}">
                <a16:creationId xmlns:a16="http://schemas.microsoft.com/office/drawing/2014/main" id="{A45B4C9E-BEFD-478A-8460-E2EBD25524A1}"/>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42</a:t>
            </a:fld>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38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15" y="290830"/>
            <a:ext cx="9390471" cy="571500"/>
          </a:xfrm>
        </p:spPr>
        <p:txBody>
          <a:bodyPr>
            <a:normAutofit fontScale="90000"/>
          </a:bodyPr>
          <a:lstStyle/>
          <a:p>
            <a:r>
              <a:rPr lang="en-US" b="1" dirty="0">
                <a:latin typeface="Times New Roman" panose="02020603050405020304" pitchFamily="18" charset="0"/>
                <a:ea typeface="黑体" panose="02010609060101010101" pitchFamily="49" charset="-122"/>
                <a:cs typeface="Times New Roman" panose="02020603050405020304" pitchFamily="18" charset="0"/>
              </a:rPr>
              <a:t>Special Types of Simple Graphs: </a:t>
            </a:r>
            <a:r>
              <a:rPr lang="en-US" b="1" i="1" dirty="0">
                <a:latin typeface="Times New Roman" panose="02020603050405020304" pitchFamily="18" charset="0"/>
                <a:ea typeface="黑体" panose="02010609060101010101" pitchFamily="49" charset="-122"/>
                <a:cs typeface="Times New Roman" panose="02020603050405020304" pitchFamily="18" charset="0"/>
              </a:rPr>
              <a:t>n</a:t>
            </a:r>
            <a:r>
              <a:rPr lang="en-US" b="1" dirty="0">
                <a:latin typeface="Times New Roman" panose="02020603050405020304" pitchFamily="18" charset="0"/>
                <a:ea typeface="黑体" panose="02010609060101010101" pitchFamily="49" charset="-122"/>
                <a:cs typeface="Times New Roman" panose="02020603050405020304" pitchFamily="18" charset="0"/>
              </a:rPr>
              <a:t>-Cubes</a:t>
            </a:r>
          </a:p>
        </p:txBody>
      </p:sp>
      <p:sp>
        <p:nvSpPr>
          <p:cNvPr id="3" name="Content Placeholder 2"/>
          <p:cNvSpPr>
            <a:spLocks noGrp="1"/>
          </p:cNvSpPr>
          <p:nvPr>
            <p:ph idx="1"/>
          </p:nvPr>
        </p:nvSpPr>
        <p:spPr/>
        <p:txBody>
          <a:bodyPr/>
          <a:lstStyle/>
          <a:p>
            <a:pPr indent="0">
              <a:buNone/>
            </a:pPr>
            <a:r>
              <a:rPr lang="en-US" dirty="0">
                <a:latin typeface="Times New Roman" panose="02020603050405020304" pitchFamily="18" charset="0"/>
                <a:ea typeface="黑体" panose="02010609060101010101" pitchFamily="49" charset="-122"/>
                <a:cs typeface="Times New Roman" panose="02020603050405020304" pitchFamily="18" charset="0"/>
              </a:rPr>
              <a:t>An </a:t>
            </a:r>
            <a:r>
              <a:rPr lang="en-US" i="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n-dimensional hypercube</a:t>
            </a:r>
            <a:r>
              <a:rPr lang="en-US" dirty="0">
                <a:latin typeface="Times New Roman" panose="02020603050405020304" pitchFamily="18" charset="0"/>
                <a:ea typeface="黑体" panose="02010609060101010101" pitchFamily="49" charset="-122"/>
                <a:cs typeface="Times New Roman" panose="02020603050405020304" pitchFamily="18" charset="0"/>
              </a:rPr>
              <a:t>, or </a:t>
            </a:r>
            <a:r>
              <a:rPr lang="en-US" i="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n-cube</a:t>
            </a:r>
            <a:r>
              <a:rPr lang="en-US" i="1" dirty="0">
                <a:latin typeface="Times New Roman" panose="02020603050405020304" pitchFamily="18" charset="0"/>
                <a:ea typeface="黑体" panose="02010609060101010101" pitchFamily="49" charset="-122"/>
                <a:cs typeface="Times New Roman" panose="02020603050405020304" pitchFamily="18" charset="0"/>
              </a:rPr>
              <a:t>, </a:t>
            </a:r>
            <a:r>
              <a:rPr lang="en-US" b="1" i="1" dirty="0" err="1">
                <a:latin typeface="Times New Roman" panose="02020603050405020304" pitchFamily="18" charset="0"/>
                <a:ea typeface="黑体" panose="02010609060101010101" pitchFamily="49" charset="-122"/>
                <a:cs typeface="Times New Roman" panose="02020603050405020304" pitchFamily="18" charset="0"/>
              </a:rPr>
              <a:t>Q</a:t>
            </a:r>
            <a:r>
              <a:rPr lang="en-US" b="1" i="1" baseline="-25000" dirty="0" err="1">
                <a:latin typeface="Times New Roman" panose="02020603050405020304" pitchFamily="18" charset="0"/>
                <a:ea typeface="黑体" panose="02010609060101010101" pitchFamily="49" charset="-122"/>
                <a:cs typeface="Times New Roman" panose="02020603050405020304" pitchFamily="18" charset="0"/>
              </a:rPr>
              <a:t>n</a:t>
            </a:r>
            <a:r>
              <a:rPr lang="en-US" dirty="0">
                <a:latin typeface="Times New Roman" panose="02020603050405020304" pitchFamily="18" charset="0"/>
                <a:ea typeface="黑体" panose="02010609060101010101" pitchFamily="49" charset="-122"/>
                <a:cs typeface="Times New Roman" panose="02020603050405020304" pitchFamily="18" charset="0"/>
              </a:rPr>
              <a:t>, is a graph with 2</a:t>
            </a:r>
            <a:r>
              <a:rPr lang="en-US" i="1" baseline="30000" dirty="0">
                <a:latin typeface="Times New Roman" panose="02020603050405020304" pitchFamily="18" charset="0"/>
                <a:ea typeface="黑体" panose="02010609060101010101" pitchFamily="49" charset="-122"/>
                <a:cs typeface="Times New Roman" panose="02020603050405020304" pitchFamily="18" charset="0"/>
              </a:rPr>
              <a:t>n</a:t>
            </a:r>
            <a:r>
              <a:rPr lang="en-US" dirty="0">
                <a:latin typeface="Times New Roman" panose="02020603050405020304" pitchFamily="18" charset="0"/>
                <a:ea typeface="黑体" panose="02010609060101010101" pitchFamily="49" charset="-122"/>
                <a:cs typeface="Times New Roman" panose="02020603050405020304" pitchFamily="18" charset="0"/>
              </a:rPr>
              <a:t> vertices representing all bit strings of length </a:t>
            </a:r>
            <a:r>
              <a:rPr lang="en-US" i="1" dirty="0">
                <a:latin typeface="Times New Roman" panose="02020603050405020304" pitchFamily="18" charset="0"/>
                <a:ea typeface="黑体" panose="02010609060101010101" pitchFamily="49" charset="-122"/>
                <a:cs typeface="Times New Roman" panose="02020603050405020304" pitchFamily="18" charset="0"/>
              </a:rPr>
              <a:t>n</a:t>
            </a:r>
            <a:r>
              <a:rPr lang="en-US" dirty="0">
                <a:latin typeface="Times New Roman" panose="02020603050405020304" pitchFamily="18" charset="0"/>
                <a:ea typeface="黑体" panose="02010609060101010101" pitchFamily="49" charset="-122"/>
                <a:cs typeface="Times New Roman" panose="02020603050405020304" pitchFamily="18" charset="0"/>
              </a:rPr>
              <a:t>, where there is an edge between two vertices that differ in exactly one bit position</a:t>
            </a:r>
          </a:p>
          <a:p>
            <a:pPr indent="0">
              <a:buNone/>
            </a:pPr>
            <a:endParaRPr lang="en-US"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469" y="3049453"/>
            <a:ext cx="5659374" cy="2342731"/>
          </a:xfrm>
          <a:prstGeom prst="rect">
            <a:avLst/>
          </a:prstGeom>
        </p:spPr>
      </p:pic>
      <p:sp>
        <p:nvSpPr>
          <p:cNvPr id="5" name="TextBox 4"/>
          <p:cNvSpPr txBox="1"/>
          <p:nvPr/>
        </p:nvSpPr>
        <p:spPr>
          <a:xfrm>
            <a:off x="8915400" y="381000"/>
            <a:ext cx="762000" cy="369332"/>
          </a:xfrm>
          <a:prstGeom prst="rect">
            <a:avLst/>
          </a:prstGeom>
          <a:noFill/>
        </p:spPr>
        <p:txBody>
          <a:bodyPr wrap="square" rtlCol="0">
            <a:spAutoFit/>
          </a:bodyPr>
          <a:lstStyle/>
          <a:p>
            <a:r>
              <a:rPr lang="en-US" dirty="0">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6" name="灯片编号占位符 5">
            <a:extLst>
              <a:ext uri="{FF2B5EF4-FFF2-40B4-BE49-F238E27FC236}">
                <a16:creationId xmlns:a16="http://schemas.microsoft.com/office/drawing/2014/main" id="{04A17EFB-4A5A-40A1-8102-1F20213C7AD8}"/>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ea typeface="黑体" panose="02010609060101010101" pitchFamily="49" charset="-122"/>
                <a:cs typeface="Times New Roman" panose="02020603050405020304" pitchFamily="18" charset="0"/>
              </a:rPr>
              <a:t>43</a:t>
            </a:fld>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2853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15" y="290830"/>
            <a:ext cx="9602742" cy="571500"/>
          </a:xfrm>
        </p:spPr>
        <p:txBody>
          <a:bodyPr>
            <a:noAutofit/>
          </a:bodyPr>
          <a:lstStyle/>
          <a:p>
            <a:r>
              <a:rPr lang="en-US" sz="2400" b="1" dirty="0">
                <a:latin typeface="Times New Roman" panose="02020603050405020304" pitchFamily="18" charset="0"/>
                <a:cs typeface="Times New Roman" panose="02020603050405020304" pitchFamily="18" charset="0"/>
              </a:rPr>
              <a:t>Special Types of Graphs and Computer Network Architecture</a:t>
            </a:r>
          </a:p>
        </p:txBody>
      </p:sp>
      <p:sp>
        <p:nvSpPr>
          <p:cNvPr id="3" name="Content Placeholder 2"/>
          <p:cNvSpPr>
            <a:spLocks noGrp="1"/>
          </p:cNvSpPr>
          <p:nvPr>
            <p:ph idx="1"/>
          </p:nvPr>
        </p:nvSpPr>
        <p:spPr>
          <a:xfrm>
            <a:off x="838200" y="1120775"/>
            <a:ext cx="10515600" cy="5446395"/>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     Various special graphs play an important role in the design of computer networks.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Some local area networks use a </a:t>
            </a:r>
            <a:r>
              <a:rPr lang="en-US" i="1" dirty="0">
                <a:solidFill>
                  <a:srgbClr val="C00000"/>
                </a:solidFill>
                <a:latin typeface="Times New Roman" panose="02020603050405020304" pitchFamily="18" charset="0"/>
                <a:cs typeface="Times New Roman" panose="02020603050405020304" pitchFamily="18" charset="0"/>
              </a:rPr>
              <a:t>star topology</a:t>
            </a:r>
            <a:r>
              <a:rPr lang="en-US" dirty="0">
                <a:latin typeface="Times New Roman" panose="02020603050405020304" pitchFamily="18" charset="0"/>
                <a:cs typeface="Times New Roman" panose="02020603050405020304" pitchFamily="18" charset="0"/>
              </a:rPr>
              <a:t>, which is a complete bipartite graph </a:t>
            </a:r>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ea typeface="Cambria Math" pitchFamily="18" charset="0"/>
                <a:cs typeface="Times New Roman" panose="02020603050405020304" pitchFamily="18" charset="0"/>
              </a:rPr>
              <a:t>1</a:t>
            </a:r>
            <a:r>
              <a:rPr lang="en-US" baseline="-25000" dirty="0">
                <a:latin typeface="Times New Roman" panose="02020603050405020304" pitchFamily="18" charset="0"/>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n </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as shown in (a). All devices are connected to a central control device</a:t>
            </a:r>
          </a:p>
          <a:p>
            <a:r>
              <a:rPr lang="en-US" dirty="0">
                <a:latin typeface="Times New Roman" panose="02020603050405020304" pitchFamily="18" charset="0"/>
                <a:cs typeface="Times New Roman" panose="02020603050405020304" pitchFamily="18" charset="0"/>
              </a:rPr>
              <a:t>Other local networks are based on a </a:t>
            </a:r>
            <a:r>
              <a:rPr lang="en-US" i="1" dirty="0">
                <a:solidFill>
                  <a:srgbClr val="C00000"/>
                </a:solidFill>
                <a:latin typeface="Times New Roman" panose="02020603050405020304" pitchFamily="18" charset="0"/>
                <a:cs typeface="Times New Roman" panose="02020603050405020304" pitchFamily="18" charset="0"/>
              </a:rPr>
              <a:t>ring topology</a:t>
            </a:r>
            <a:r>
              <a:rPr lang="en-US" dirty="0">
                <a:latin typeface="Times New Roman" panose="02020603050405020304" pitchFamily="18" charset="0"/>
                <a:cs typeface="Times New Roman" panose="02020603050405020304" pitchFamily="18" charset="0"/>
              </a:rPr>
              <a:t>, where each device is connected to exactly two others using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n </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as illustrated in (b). Messages may be sent around the ring </a:t>
            </a:r>
          </a:p>
          <a:p>
            <a:r>
              <a:rPr lang="en-US" dirty="0">
                <a:latin typeface="Times New Roman" panose="02020603050405020304" pitchFamily="18" charset="0"/>
                <a:cs typeface="Times New Roman" panose="02020603050405020304" pitchFamily="18" charset="0"/>
              </a:rPr>
              <a:t>Others, as illustrated in (c), use a </a:t>
            </a:r>
            <a:r>
              <a:rPr lang="en-US" i="1" dirty="0" err="1">
                <a:latin typeface="Times New Roman" panose="02020603050405020304" pitchFamily="18" charset="0"/>
                <a:cs typeface="Times New Roman" panose="02020603050405020304" pitchFamily="18" charset="0"/>
              </a:rPr>
              <a:t>W</a:t>
            </a:r>
            <a:r>
              <a:rPr lang="en-US" i="1"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-based topology, combining the features of a star topology and a ring topology </a:t>
            </a:r>
          </a:p>
          <a:p>
            <a:r>
              <a:rPr lang="en-US" dirty="0">
                <a:latin typeface="Times New Roman" panose="02020603050405020304" pitchFamily="18" charset="0"/>
                <a:cs typeface="Times New Roman" panose="02020603050405020304" pitchFamily="18" charset="0"/>
              </a:rPr>
              <a:t>Various special graphs also play a role in parallel processing where processors need to be interconnected as one processor may need the output generated by another </a:t>
            </a:r>
          </a:p>
          <a:p>
            <a:pPr lvl="1"/>
            <a:r>
              <a:rPr lang="en-US" dirty="0">
                <a:latin typeface="Times New Roman" panose="02020603050405020304" pitchFamily="18" charset="0"/>
                <a:cs typeface="Times New Roman" panose="02020603050405020304" pitchFamily="18" charset="0"/>
              </a:rPr>
              <a:t> The </a:t>
            </a:r>
            <a:r>
              <a:rPr lang="en-US" i="1" dirty="0">
                <a:solidFill>
                  <a:srgbClr val="C00000"/>
                </a:solidFill>
                <a:latin typeface="Times New Roman" panose="02020603050405020304" pitchFamily="18" charset="0"/>
                <a:cs typeface="Times New Roman" panose="02020603050405020304" pitchFamily="18" charset="0"/>
              </a:rPr>
              <a:t>n-dimensional hypercube</a:t>
            </a:r>
            <a:r>
              <a:rPr lang="en-US" dirty="0">
                <a:latin typeface="Times New Roman" panose="02020603050405020304" pitchFamily="18" charset="0"/>
                <a:cs typeface="Times New Roman" panose="02020603050405020304" pitchFamily="18" charset="0"/>
              </a:rPr>
              <a:t>, or </a:t>
            </a:r>
            <a:r>
              <a:rPr lang="en-US" i="1" dirty="0">
                <a:solidFill>
                  <a:srgbClr val="C00000"/>
                </a:solidFill>
                <a:latin typeface="Times New Roman" panose="02020603050405020304" pitchFamily="18" charset="0"/>
                <a:cs typeface="Times New Roman" panose="02020603050405020304" pitchFamily="18" charset="0"/>
              </a:rPr>
              <a:t>n-cube</a:t>
            </a:r>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a:t>
            </a:r>
            <a:r>
              <a:rPr lang="en-US" b="1" i="1"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is a common way to connect processors in parallel, e.g., Intel Hypercube </a:t>
            </a:r>
          </a:p>
          <a:p>
            <a:pPr lvl="1"/>
            <a:r>
              <a:rPr lang="en-US" dirty="0">
                <a:latin typeface="Times New Roman" panose="02020603050405020304" pitchFamily="18" charset="0"/>
                <a:cs typeface="Times New Roman" panose="02020603050405020304" pitchFamily="18" charset="0"/>
              </a:rPr>
              <a:t>Another common method is the </a:t>
            </a:r>
            <a:r>
              <a:rPr lang="en-US" i="1" dirty="0">
                <a:solidFill>
                  <a:srgbClr val="C00000"/>
                </a:solidFill>
                <a:latin typeface="Times New Roman" panose="02020603050405020304" pitchFamily="18" charset="0"/>
                <a:cs typeface="Times New Roman" panose="02020603050405020304" pitchFamily="18" charset="0"/>
              </a:rPr>
              <a:t>mesh</a:t>
            </a:r>
            <a:r>
              <a:rPr lang="en-US" dirty="0">
                <a:latin typeface="Times New Roman" panose="02020603050405020304" pitchFamily="18" charset="0"/>
                <a:cs typeface="Times New Roman" panose="02020603050405020304" pitchFamily="18" charset="0"/>
              </a:rPr>
              <a:t> network, illustrated here for </a:t>
            </a:r>
            <a:r>
              <a:rPr lang="en-US" dirty="0">
                <a:latin typeface="Times New Roman" panose="02020603050405020304" pitchFamily="18" charset="0"/>
                <a:ea typeface="Cambria Math" pitchFamily="18" charset="0"/>
                <a:cs typeface="Times New Roman" panose="02020603050405020304" pitchFamily="18" charset="0"/>
              </a:rPr>
              <a:t>16 </a:t>
            </a:r>
            <a:r>
              <a:rPr lang="en-US" dirty="0">
                <a:latin typeface="Times New Roman" panose="02020603050405020304" pitchFamily="18" charset="0"/>
                <a:cs typeface="Times New Roman" panose="02020603050405020304" pitchFamily="18" charset="0"/>
              </a:rPr>
              <a:t>processors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906" y="1465625"/>
            <a:ext cx="4520294" cy="17132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813" y="1465625"/>
            <a:ext cx="1926772" cy="1691233"/>
          </a:xfrm>
          <a:prstGeom prst="rect">
            <a:avLst/>
          </a:prstGeom>
        </p:spPr>
      </p:pic>
      <p:sp>
        <p:nvSpPr>
          <p:cNvPr id="6" name="灯片编号占位符 5">
            <a:extLst>
              <a:ext uri="{FF2B5EF4-FFF2-40B4-BE49-F238E27FC236}">
                <a16:creationId xmlns:a16="http://schemas.microsoft.com/office/drawing/2014/main" id="{EDA18897-498C-476B-83FF-9F86450D53BA}"/>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44</a:t>
            </a:fld>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66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Bipartite Graphs</a:t>
            </a:r>
          </a:p>
        </p:txBody>
      </p:sp>
      <p:sp>
        <p:nvSpPr>
          <p:cNvPr id="3" name="Content Placeholder 2"/>
          <p:cNvSpPr>
            <a:spLocks noGrp="1"/>
          </p:cNvSpPr>
          <p:nvPr>
            <p:ph idx="1"/>
          </p:nvPr>
        </p:nvSpPr>
        <p:spPr/>
        <p:txBody>
          <a:bodyPr>
            <a:normAutofit fontScale="92500" lnSpcReduction="10000"/>
          </a:bodyPr>
          <a:lstStyle/>
          <a:p>
            <a:pPr indent="0">
              <a:buNone/>
            </a:pPr>
            <a:r>
              <a:rPr lang="en-US" sz="2600" b="1" dirty="0">
                <a:latin typeface="Times New Roman" panose="02020603050405020304" pitchFamily="18" charset="0"/>
                <a:cs typeface="Times New Roman" panose="02020603050405020304" pitchFamily="18" charset="0"/>
              </a:rPr>
              <a:t>Definition:</a:t>
            </a:r>
            <a:r>
              <a:rPr lang="en-US" sz="2600" dirty="0">
                <a:latin typeface="Times New Roman" panose="02020603050405020304" pitchFamily="18" charset="0"/>
                <a:cs typeface="Times New Roman" panose="02020603050405020304" pitchFamily="18" charset="0"/>
              </a:rPr>
              <a:t> A simple graph </a:t>
            </a:r>
            <a:r>
              <a:rPr lang="en-US" sz="2600" i="1" dirty="0">
                <a:latin typeface="Times New Roman" panose="02020603050405020304" pitchFamily="18" charset="0"/>
                <a:cs typeface="Times New Roman" panose="02020603050405020304" pitchFamily="18" charset="0"/>
              </a:rPr>
              <a:t>G</a:t>
            </a:r>
            <a:r>
              <a:rPr lang="en-US" sz="2600" dirty="0">
                <a:latin typeface="Times New Roman" panose="02020603050405020304" pitchFamily="18" charset="0"/>
                <a:cs typeface="Times New Roman" panose="02020603050405020304" pitchFamily="18" charset="0"/>
              </a:rPr>
              <a:t> is </a:t>
            </a:r>
            <a:r>
              <a:rPr lang="en-US" sz="2600" dirty="0">
                <a:solidFill>
                  <a:srgbClr val="C00000"/>
                </a:solidFill>
                <a:latin typeface="Times New Roman" panose="02020603050405020304" pitchFamily="18" charset="0"/>
                <a:cs typeface="Times New Roman" panose="02020603050405020304" pitchFamily="18" charset="0"/>
              </a:rPr>
              <a:t>bipartite</a:t>
            </a:r>
            <a:r>
              <a:rPr lang="en-US" sz="2600" dirty="0">
                <a:latin typeface="Times New Roman" panose="02020603050405020304" pitchFamily="18" charset="0"/>
                <a:cs typeface="Times New Roman" panose="02020603050405020304" pitchFamily="18" charset="0"/>
              </a:rPr>
              <a:t> if </a:t>
            </a:r>
            <a:r>
              <a:rPr lang="en-US" sz="2600" i="1" dirty="0">
                <a:latin typeface="Times New Roman" panose="02020603050405020304" pitchFamily="18" charset="0"/>
                <a:cs typeface="Times New Roman" panose="02020603050405020304" pitchFamily="18" charset="0"/>
              </a:rPr>
              <a:t>V </a:t>
            </a:r>
            <a:r>
              <a:rPr lang="en-US" sz="2600" dirty="0">
                <a:latin typeface="Times New Roman" panose="02020603050405020304" pitchFamily="18" charset="0"/>
                <a:cs typeface="Times New Roman" panose="02020603050405020304" pitchFamily="18" charset="0"/>
              </a:rPr>
              <a:t>can be partitioned into two disjoint subsets </a:t>
            </a:r>
            <a:r>
              <a:rPr lang="en-US" sz="2600" i="1" dirty="0">
                <a:latin typeface="Times New Roman" panose="02020603050405020304" pitchFamily="18" charset="0"/>
                <a:cs typeface="Times New Roman" panose="02020603050405020304" pitchFamily="18" charset="0"/>
              </a:rPr>
              <a:t>V</a:t>
            </a:r>
            <a:r>
              <a:rPr lang="en-US" sz="2600" i="1" baseline="-25000" dirty="0">
                <a:latin typeface="Times New Roman" panose="02020603050405020304" pitchFamily="18" charset="0"/>
                <a:cs typeface="Times New Roman" panose="02020603050405020304" pitchFamily="18" charset="0"/>
              </a:rPr>
              <a:t>1</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and </a:t>
            </a:r>
            <a:r>
              <a:rPr lang="en-US" sz="2600" i="1" dirty="0">
                <a:latin typeface="Times New Roman" panose="02020603050405020304" pitchFamily="18" charset="0"/>
                <a:cs typeface="Times New Roman" panose="02020603050405020304" pitchFamily="18" charset="0"/>
              </a:rPr>
              <a:t>V</a:t>
            </a:r>
            <a:r>
              <a:rPr lang="en-US" sz="2600" i="1"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 such that every edge connects a vertex in </a:t>
            </a:r>
            <a:r>
              <a:rPr lang="en-US" sz="2600" i="1" dirty="0">
                <a:latin typeface="Times New Roman" panose="02020603050405020304" pitchFamily="18" charset="0"/>
                <a:cs typeface="Times New Roman" panose="02020603050405020304" pitchFamily="18" charset="0"/>
              </a:rPr>
              <a:t>V</a:t>
            </a:r>
            <a:r>
              <a:rPr lang="en-US" sz="2600" i="1" baseline="-25000" dirty="0">
                <a:latin typeface="Times New Roman" panose="02020603050405020304" pitchFamily="18" charset="0"/>
                <a:cs typeface="Times New Roman" panose="02020603050405020304" pitchFamily="18" charset="0"/>
              </a:rPr>
              <a:t>1</a:t>
            </a:r>
            <a:r>
              <a:rPr lang="en-US" sz="2600" dirty="0">
                <a:latin typeface="Times New Roman" panose="02020603050405020304" pitchFamily="18" charset="0"/>
                <a:cs typeface="Times New Roman" panose="02020603050405020304" pitchFamily="18" charset="0"/>
              </a:rPr>
              <a:t> and a vertex in </a:t>
            </a:r>
            <a:r>
              <a:rPr lang="en-US" sz="2600" i="1" dirty="0">
                <a:latin typeface="Times New Roman" panose="02020603050405020304" pitchFamily="18" charset="0"/>
                <a:cs typeface="Times New Roman" panose="02020603050405020304" pitchFamily="18" charset="0"/>
              </a:rPr>
              <a:t>V</a:t>
            </a:r>
            <a:r>
              <a:rPr lang="en-US" sz="2600" i="1"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 In other words, there are no edges which connect two vertices in </a:t>
            </a:r>
            <a:r>
              <a:rPr lang="en-US" sz="2600" i="1" dirty="0">
                <a:latin typeface="Times New Roman" panose="02020603050405020304" pitchFamily="18" charset="0"/>
                <a:cs typeface="Times New Roman" panose="02020603050405020304" pitchFamily="18" charset="0"/>
              </a:rPr>
              <a:t>V</a:t>
            </a:r>
            <a:r>
              <a:rPr lang="en-US" sz="2600" i="1" baseline="-25000" dirty="0">
                <a:latin typeface="Times New Roman" panose="02020603050405020304" pitchFamily="18" charset="0"/>
                <a:cs typeface="Times New Roman" panose="02020603050405020304" pitchFamily="18" charset="0"/>
              </a:rPr>
              <a:t>1</a:t>
            </a:r>
            <a:r>
              <a:rPr lang="en-US" sz="2600" dirty="0">
                <a:latin typeface="Times New Roman" panose="02020603050405020304" pitchFamily="18" charset="0"/>
                <a:cs typeface="Times New Roman" panose="02020603050405020304" pitchFamily="18" charset="0"/>
              </a:rPr>
              <a:t> or in </a:t>
            </a:r>
            <a:r>
              <a:rPr lang="en-US" sz="2600" i="1" dirty="0">
                <a:latin typeface="Times New Roman" panose="02020603050405020304" pitchFamily="18" charset="0"/>
                <a:cs typeface="Times New Roman" panose="02020603050405020304" pitchFamily="18" charset="0"/>
              </a:rPr>
              <a:t>V</a:t>
            </a:r>
            <a:r>
              <a:rPr lang="en-US" sz="2600" i="1" baseline="-25000" dirty="0">
                <a:latin typeface="Times New Roman" panose="02020603050405020304" pitchFamily="18" charset="0"/>
                <a:cs typeface="Times New Roman" panose="02020603050405020304" pitchFamily="18" charset="0"/>
              </a:rPr>
              <a:t>2</a:t>
            </a:r>
            <a:endParaRPr lang="en-US" sz="2600"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r>
              <a:rPr lang="en-US" sz="2600" dirty="0">
                <a:latin typeface="Times New Roman" panose="02020603050405020304" pitchFamily="18" charset="0"/>
                <a:cs typeface="Times New Roman" panose="02020603050405020304" pitchFamily="18" charset="0"/>
              </a:rPr>
              <a:t>It is not hard to show that an equivalent definition of a bipartite graph is a graph where it is possible to color the vertices red or blue so that no two adjacent vertices are the same color</a:t>
            </a:r>
          </a:p>
          <a:p>
            <a:pPr indent="0">
              <a:buNone/>
            </a:pPr>
            <a:endParaRPr lang="en-US" sz="2600" dirty="0">
              <a:latin typeface="Times New Roman" panose="02020603050405020304" pitchFamily="18" charset="0"/>
              <a:cs typeface="Times New Roman" panose="02020603050405020304" pitchFamily="18" charset="0"/>
            </a:endParaRPr>
          </a:p>
          <a:p>
            <a:pPr indent="0">
              <a:buNone/>
            </a:pPr>
            <a:r>
              <a:rPr lang="en-US" dirty="0">
                <a:latin typeface="Times New Roman" panose="02020603050405020304" pitchFamily="18" charset="0"/>
                <a:cs typeface="Times New Roman" panose="02020603050405020304" pitchFamily="18" charset="0"/>
              </a:rPr>
              <a:t> </a:t>
            </a: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r>
              <a:rPr lang="en-US"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1714793" y="4533900"/>
            <a:ext cx="1066800"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is  bipartite</a:t>
            </a:r>
          </a:p>
        </p:txBody>
      </p:sp>
      <p:sp>
        <p:nvSpPr>
          <p:cNvPr id="7" name="TextBox 6"/>
          <p:cNvSpPr txBox="1"/>
          <p:nvPr/>
        </p:nvSpPr>
        <p:spPr>
          <a:xfrm>
            <a:off x="8395794" y="4262299"/>
            <a:ext cx="2057400" cy="1754326"/>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is  not bipartite</a:t>
            </a:r>
          </a:p>
          <a:p>
            <a:r>
              <a:rPr lang="en-US" dirty="0">
                <a:latin typeface="Times New Roman" panose="02020603050405020304" pitchFamily="18" charset="0"/>
                <a:cs typeface="Times New Roman" panose="02020603050405020304" pitchFamily="18" charset="0"/>
              </a:rPr>
              <a:t>since if we color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red, then the adjacent vertices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must both be blue.</a:t>
            </a:r>
          </a:p>
        </p:txBody>
      </p:sp>
      <p:sp>
        <p:nvSpPr>
          <p:cNvPr id="5" name="灯片编号占位符 4">
            <a:extLst>
              <a:ext uri="{FF2B5EF4-FFF2-40B4-BE49-F238E27FC236}">
                <a16:creationId xmlns:a16="http://schemas.microsoft.com/office/drawing/2014/main" id="{D7592228-0676-4F1D-89A9-B6E9408C8DF6}"/>
              </a:ext>
            </a:extLst>
          </p:cNvPr>
          <p:cNvSpPr>
            <a:spLocks noGrp="1"/>
          </p:cNvSpPr>
          <p:nvPr>
            <p:ph type="sldNum" sz="quarter" idx="12"/>
          </p:nvPr>
        </p:nvSpPr>
        <p:spPr>
          <a:xfrm>
            <a:off x="8610600" y="6356350"/>
            <a:ext cx="2743200" cy="365125"/>
          </a:xfrm>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45</a:t>
            </a:fld>
            <a:endParaRPr lang="zh-CN" altLang="en-US">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9798D780-2836-45EF-A81D-C7015A2DD1BD}"/>
              </a:ext>
            </a:extLst>
          </p:cNvPr>
          <p:cNvPicPr>
            <a:picLocks noChangeAspect="1"/>
          </p:cNvPicPr>
          <p:nvPr/>
        </p:nvPicPr>
        <p:blipFill>
          <a:blip r:embed="rId2"/>
          <a:stretch>
            <a:fillRect/>
          </a:stretch>
        </p:blipFill>
        <p:spPr>
          <a:xfrm>
            <a:off x="2814623" y="4137204"/>
            <a:ext cx="5392583" cy="2004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Bipartite Graphs (</a:t>
            </a:r>
            <a:r>
              <a:rPr lang="en-US" b="1" i="1" dirty="0">
                <a:latin typeface="Times New Roman" panose="02020603050405020304" pitchFamily="18" charset="0"/>
                <a:cs typeface="Times New Roman" panose="02020603050405020304" pitchFamily="18" charset="0"/>
              </a:rPr>
              <a:t>continued</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lnSpcReduction="10000"/>
          </a:bodyPr>
          <a:lstStyle/>
          <a:p>
            <a:pPr indent="0">
              <a:buNone/>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Show that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is bipartite.</a:t>
            </a:r>
          </a:p>
          <a:p>
            <a:pPr indent="0">
              <a:buNone/>
            </a:pPr>
            <a:r>
              <a:rPr lang="en-US" b="1" dirty="0">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We can partition the vertex set into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so that every edge of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connects a vertex in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dirty="0">
              <a:latin typeface="Times New Roman" panose="02020603050405020304" pitchFamily="18" charset="0"/>
              <a:cs typeface="Times New Roman" panose="02020603050405020304" pitchFamily="18" charset="0"/>
            </a:endParaRPr>
          </a:p>
          <a:p>
            <a:pPr indent="0">
              <a:buNone/>
            </a:pPr>
            <a:endParaRPr lang="en-US" b="1" dirty="0">
              <a:latin typeface="Times New Roman" panose="02020603050405020304" pitchFamily="18" charset="0"/>
              <a:cs typeface="Times New Roman" panose="02020603050405020304" pitchFamily="18" charset="0"/>
            </a:endParaRPr>
          </a:p>
          <a:p>
            <a:pPr indent="0">
              <a:buNone/>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Show that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is not bipartite.</a:t>
            </a:r>
          </a:p>
          <a:p>
            <a:pPr indent="0">
              <a:buNone/>
            </a:pPr>
            <a:r>
              <a:rPr lang="en-US" b="1" dirty="0">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If we divide the vertex set of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ea typeface="Cambria Math"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into two nonempty sets, one of the two must contain two vertices. But in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ea typeface="Cambria Math"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every vertex is connected to every other vertex. Therefore, the two vertices in the same partition are connected. Hence,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ea typeface="Cambria Math"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is not bipartite.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606" y="2590671"/>
            <a:ext cx="4027911" cy="1069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6288" y="2458462"/>
            <a:ext cx="3069837" cy="1291664"/>
          </a:xfrm>
          <a:prstGeom prst="rect">
            <a:avLst/>
          </a:prstGeom>
        </p:spPr>
      </p:pic>
      <p:sp>
        <p:nvSpPr>
          <p:cNvPr id="7" name="Rectangle 6"/>
          <p:cNvSpPr/>
          <p:nvPr/>
        </p:nvSpPr>
        <p:spPr>
          <a:xfrm>
            <a:off x="2843410" y="2545548"/>
            <a:ext cx="2050776" cy="1087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C41F5D9D-D4A0-4FF0-8351-C123F6F7E07D}"/>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46</a:t>
            </a:fld>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45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Complete Bipartite Graphs</a:t>
            </a:r>
          </a:p>
        </p:txBody>
      </p:sp>
      <p:sp>
        <p:nvSpPr>
          <p:cNvPr id="3" name="Content Placeholder 2"/>
          <p:cNvSpPr>
            <a:spLocks noGrp="1"/>
          </p:cNvSpPr>
          <p:nvPr>
            <p:ph idx="1"/>
          </p:nvPr>
        </p:nvSpPr>
        <p:spPr/>
        <p:txBody>
          <a:bodyPr/>
          <a:lstStyle/>
          <a:p>
            <a:pPr indent="0">
              <a:buNone/>
            </a:pPr>
            <a:r>
              <a:rPr lang="en-US" b="1" dirty="0">
                <a:latin typeface="Times New Roman" panose="02020603050405020304" pitchFamily="18" charset="0"/>
                <a:cs typeface="Times New Roman" panose="02020603050405020304" pitchFamily="18" charset="0"/>
              </a:rPr>
              <a:t>Definition:</a:t>
            </a:r>
            <a:r>
              <a:rPr lang="en-US" dirty="0">
                <a:latin typeface="Times New Roman" panose="02020603050405020304" pitchFamily="18" charset="0"/>
                <a:cs typeface="Times New Roman" panose="02020603050405020304" pitchFamily="18" charset="0"/>
              </a:rPr>
              <a:t>  A </a:t>
            </a:r>
            <a:r>
              <a:rPr lang="en-US" i="1" dirty="0">
                <a:solidFill>
                  <a:srgbClr val="C00000"/>
                </a:solidFill>
                <a:latin typeface="Times New Roman" panose="02020603050405020304" pitchFamily="18" charset="0"/>
                <a:cs typeface="Times New Roman" panose="02020603050405020304" pitchFamily="18" charset="0"/>
              </a:rPr>
              <a:t>complete bipartite graph </a:t>
            </a:r>
            <a:r>
              <a:rPr lang="en-US"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m,n</a:t>
            </a:r>
            <a:r>
              <a:rPr lang="en-US" dirty="0">
                <a:latin typeface="Times New Roman" panose="02020603050405020304" pitchFamily="18" charset="0"/>
                <a:cs typeface="Times New Roman" panose="02020603050405020304" pitchFamily="18" charset="0"/>
              </a:rPr>
              <a:t> is a graph that has its vertex set partitioned into two subsets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ea typeface="Cambria Math"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of size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ea typeface="Cambria Math"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of size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such that there is an edge from every vertex in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ea typeface="Cambria Math"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to every vertex in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ea typeface="Cambria Math"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a:t>
            </a:r>
          </a:p>
          <a:p>
            <a:pPr indent="0">
              <a:buNone/>
            </a:pPr>
            <a:endParaRPr lang="en-US" i="1" dirty="0">
              <a:latin typeface="Times New Roman" panose="02020603050405020304" pitchFamily="18" charset="0"/>
              <a:cs typeface="Times New Roman" panose="02020603050405020304" pitchFamily="18" charset="0"/>
            </a:endParaRPr>
          </a:p>
          <a:p>
            <a:pPr indent="0">
              <a:buNone/>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We display four complete bipartite graphs 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267" y="3556127"/>
            <a:ext cx="6719062" cy="2879598"/>
          </a:xfrm>
          <a:prstGeom prst="rect">
            <a:avLst/>
          </a:prstGeom>
        </p:spPr>
      </p:pic>
      <p:sp>
        <p:nvSpPr>
          <p:cNvPr id="5" name="灯片编号占位符 4">
            <a:extLst>
              <a:ext uri="{FF2B5EF4-FFF2-40B4-BE49-F238E27FC236}">
                <a16:creationId xmlns:a16="http://schemas.microsoft.com/office/drawing/2014/main" id="{53522110-E2E2-46C1-94D5-6122D9049B34}"/>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47</a:t>
            </a:fld>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15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New Graphs from Old </a:t>
            </a:r>
          </a:p>
        </p:txBody>
      </p:sp>
      <p:sp>
        <p:nvSpPr>
          <p:cNvPr id="3" name="Content Placeholder 2"/>
          <p:cNvSpPr>
            <a:spLocks noGrp="1"/>
          </p:cNvSpPr>
          <p:nvPr>
            <p:ph idx="1"/>
          </p:nvPr>
        </p:nvSpPr>
        <p:spPr/>
        <p:txBody>
          <a:bodyPr>
            <a:normAutofit fontScale="85000" lnSpcReduction="20000"/>
          </a:bodyPr>
          <a:lstStyle/>
          <a:p>
            <a:pPr indent="0">
              <a:lnSpc>
                <a:spcPct val="120000"/>
              </a:lnSpc>
              <a:buNone/>
            </a:pPr>
            <a:r>
              <a:rPr lang="en-US" b="1" dirty="0">
                <a:latin typeface="Times New Roman" panose="02020603050405020304" pitchFamily="18" charset="0"/>
                <a:cs typeface="Times New Roman" panose="02020603050405020304" pitchFamily="18" charset="0"/>
              </a:rPr>
              <a:t>Definition: </a:t>
            </a:r>
            <a:r>
              <a:rPr lang="en-US" dirty="0">
                <a:latin typeface="Times New Roman" panose="02020603050405020304" pitchFamily="18" charset="0"/>
                <a:cs typeface="Times New Roman" panose="02020603050405020304" pitchFamily="18" charset="0"/>
              </a:rPr>
              <a:t>A </a:t>
            </a:r>
            <a:r>
              <a:rPr lang="en-US" i="1" dirty="0" err="1">
                <a:solidFill>
                  <a:srgbClr val="C00000"/>
                </a:solidFill>
                <a:latin typeface="Times New Roman" panose="02020603050405020304" pitchFamily="18" charset="0"/>
                <a:cs typeface="Times New Roman" panose="02020603050405020304" pitchFamily="18" charset="0"/>
              </a:rPr>
              <a:t>subgraph</a:t>
            </a:r>
            <a:r>
              <a:rPr lang="en-US" i="1" dirty="0">
                <a:solidFill>
                  <a:srgbClr val="C00000"/>
                </a:solidFill>
                <a:latin typeface="Times New Roman" panose="02020603050405020304" pitchFamily="18" charset="0"/>
                <a:cs typeface="Times New Roman" panose="02020603050405020304" pitchFamily="18" charset="0"/>
              </a:rPr>
              <a:t> of a graph</a:t>
            </a:r>
            <a:r>
              <a:rPr lang="en-US" i="1" dirty="0">
                <a:latin typeface="Times New Roman" panose="02020603050405020304" pitchFamily="18" charset="0"/>
                <a:cs typeface="Times New Roman" panose="02020603050405020304" pitchFamily="18" charset="0"/>
              </a:rPr>
              <a:t>  G</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is a graph (</a:t>
            </a:r>
            <a:r>
              <a:rPr lang="en-US" i="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where  </a:t>
            </a:r>
            <a:r>
              <a:rPr lang="en-US" i="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mbria Math"/>
                <a:cs typeface="Times New Roman" panose="02020603050405020304" pitchFamily="18" charset="0"/>
              </a:rPr>
              <a:t>⊂ </a:t>
            </a:r>
            <a:r>
              <a:rPr lang="en-US" i="1" dirty="0">
                <a:latin typeface="Times New Roman" panose="02020603050405020304" pitchFamily="18" charset="0"/>
                <a:ea typeface="Cambria Math"/>
                <a:cs typeface="Times New Roman" panose="02020603050405020304" pitchFamily="18" charset="0"/>
              </a:rPr>
              <a:t>V</a:t>
            </a:r>
            <a:r>
              <a:rPr lang="en-US" dirty="0">
                <a:latin typeface="Times New Roman" panose="02020603050405020304" pitchFamily="18" charset="0"/>
                <a:ea typeface="Cambria Math"/>
                <a:cs typeface="Times New Roman" panose="02020603050405020304" pitchFamily="18" charset="0"/>
              </a:rPr>
              <a:t> and </a:t>
            </a:r>
            <a:r>
              <a:rPr lang="en-US" i="1" dirty="0">
                <a:latin typeface="Times New Roman" panose="02020603050405020304" pitchFamily="18" charset="0"/>
                <a:ea typeface="Cambria Math"/>
                <a:cs typeface="Times New Roman" panose="02020603050405020304" pitchFamily="18" charset="0"/>
              </a:rPr>
              <a:t>F</a:t>
            </a:r>
            <a:r>
              <a:rPr lang="en-US" dirty="0">
                <a:latin typeface="Times New Roman" panose="02020603050405020304" pitchFamily="18" charset="0"/>
                <a:ea typeface="Cambria Math"/>
                <a:cs typeface="Times New Roman" panose="02020603050405020304" pitchFamily="18" charset="0"/>
              </a:rPr>
              <a:t> ⊂ </a:t>
            </a:r>
            <a:r>
              <a:rPr lang="en-US" i="1" dirty="0">
                <a:latin typeface="Times New Roman" panose="02020603050405020304" pitchFamily="18" charset="0"/>
                <a:ea typeface="Cambria Math"/>
                <a:cs typeface="Times New Roman" panose="02020603050405020304" pitchFamily="18" charset="0"/>
              </a:rPr>
              <a:t>E</a:t>
            </a:r>
            <a:r>
              <a:rPr lang="en-US" dirty="0">
                <a:latin typeface="Times New Roman" panose="02020603050405020304" pitchFamily="18" charset="0"/>
                <a:ea typeface="Cambria Math"/>
                <a:cs typeface="Times New Roman" panose="02020603050405020304" pitchFamily="18" charset="0"/>
              </a:rPr>
              <a:t>. A </a:t>
            </a:r>
            <a:r>
              <a:rPr lang="en-US" dirty="0" err="1">
                <a:latin typeface="Times New Roman" panose="02020603050405020304" pitchFamily="18" charset="0"/>
                <a:ea typeface="Cambria Math"/>
                <a:cs typeface="Times New Roman" panose="02020603050405020304" pitchFamily="18" charset="0"/>
              </a:rPr>
              <a:t>subgraph</a:t>
            </a:r>
            <a:r>
              <a:rPr lang="en-US" dirty="0">
                <a:latin typeface="Times New Roman" panose="02020603050405020304" pitchFamily="18" charset="0"/>
                <a:ea typeface="Cambria Math"/>
                <a:cs typeface="Times New Roman" panose="02020603050405020304" pitchFamily="18" charset="0"/>
              </a:rPr>
              <a:t> </a:t>
            </a:r>
            <a:r>
              <a:rPr lang="en-US" i="1" dirty="0">
                <a:latin typeface="Times New Roman" panose="02020603050405020304" pitchFamily="18" charset="0"/>
                <a:ea typeface="Cambria Math"/>
                <a:cs typeface="Times New Roman" panose="02020603050405020304" pitchFamily="18" charset="0"/>
              </a:rPr>
              <a:t>H</a:t>
            </a:r>
            <a:r>
              <a:rPr lang="en-US" dirty="0">
                <a:latin typeface="Times New Roman" panose="02020603050405020304" pitchFamily="18" charset="0"/>
                <a:ea typeface="Cambria Math"/>
                <a:cs typeface="Times New Roman" panose="02020603050405020304" pitchFamily="18" charset="0"/>
              </a:rPr>
              <a:t> of </a:t>
            </a:r>
            <a:r>
              <a:rPr lang="en-US" i="1" dirty="0">
                <a:latin typeface="Times New Roman" panose="02020603050405020304" pitchFamily="18" charset="0"/>
                <a:ea typeface="Cambria Math"/>
                <a:cs typeface="Times New Roman" panose="02020603050405020304" pitchFamily="18" charset="0"/>
              </a:rPr>
              <a:t>G</a:t>
            </a:r>
            <a:r>
              <a:rPr lang="en-US" dirty="0">
                <a:latin typeface="Times New Roman" panose="02020603050405020304" pitchFamily="18" charset="0"/>
                <a:ea typeface="Cambria Math"/>
                <a:cs typeface="Times New Roman" panose="02020603050405020304" pitchFamily="18" charset="0"/>
              </a:rPr>
              <a:t> is a proper </a:t>
            </a:r>
            <a:r>
              <a:rPr lang="en-US" dirty="0" err="1">
                <a:latin typeface="Times New Roman" panose="02020603050405020304" pitchFamily="18" charset="0"/>
                <a:ea typeface="Cambria Math"/>
                <a:cs typeface="Times New Roman" panose="02020603050405020304" pitchFamily="18" charset="0"/>
              </a:rPr>
              <a:t>subgraph</a:t>
            </a:r>
            <a:r>
              <a:rPr lang="en-US" dirty="0">
                <a:latin typeface="Times New Roman" panose="02020603050405020304" pitchFamily="18" charset="0"/>
                <a:ea typeface="Cambria Math"/>
                <a:cs typeface="Times New Roman" panose="02020603050405020304" pitchFamily="18" charset="0"/>
              </a:rPr>
              <a:t> of </a:t>
            </a:r>
            <a:r>
              <a:rPr lang="en-US" i="1" dirty="0">
                <a:latin typeface="Times New Roman" panose="02020603050405020304" pitchFamily="18" charset="0"/>
                <a:ea typeface="Cambria Math"/>
                <a:cs typeface="Times New Roman" panose="02020603050405020304" pitchFamily="18" charset="0"/>
              </a:rPr>
              <a:t>G</a:t>
            </a:r>
            <a:r>
              <a:rPr lang="en-US" dirty="0">
                <a:latin typeface="Times New Roman" panose="02020603050405020304" pitchFamily="18" charset="0"/>
                <a:ea typeface="Cambria Math"/>
                <a:cs typeface="Times New Roman" panose="02020603050405020304" pitchFamily="18" charset="0"/>
              </a:rPr>
              <a:t> if </a:t>
            </a:r>
            <a:r>
              <a:rPr lang="en-US" i="1" dirty="0">
                <a:latin typeface="Times New Roman" panose="02020603050405020304" pitchFamily="18" charset="0"/>
                <a:ea typeface="Cambria Math"/>
                <a:cs typeface="Times New Roman" panose="02020603050405020304" pitchFamily="18" charset="0"/>
              </a:rPr>
              <a:t>H</a:t>
            </a:r>
            <a:r>
              <a:rPr lang="en-US" dirty="0">
                <a:latin typeface="Times New Roman" panose="02020603050405020304" pitchFamily="18" charset="0"/>
                <a:ea typeface="Cambria Math"/>
                <a:cs typeface="Times New Roman" panose="02020603050405020304" pitchFamily="18" charset="0"/>
              </a:rPr>
              <a:t> </a:t>
            </a:r>
            <a:r>
              <a:rPr lang="en-US" i="1" dirty="0">
                <a:latin typeface="Times New Roman" panose="02020603050405020304" pitchFamily="18" charset="0"/>
                <a:ea typeface="Cambria Math"/>
                <a:cs typeface="Times New Roman" panose="02020603050405020304" pitchFamily="18" charset="0"/>
              </a:rPr>
              <a:t>≠ G.</a:t>
            </a:r>
          </a:p>
          <a:p>
            <a:pPr indent="0">
              <a:lnSpc>
                <a:spcPct val="120000"/>
              </a:lnSpc>
              <a:buNone/>
            </a:pPr>
            <a:r>
              <a:rPr lang="en-US" b="1" dirty="0">
                <a:latin typeface="Times New Roman" panose="02020603050405020304" pitchFamily="18" charset="0"/>
                <a:ea typeface="Cambria Math"/>
                <a:cs typeface="Times New Roman" panose="02020603050405020304" pitchFamily="18" charset="0"/>
              </a:rPr>
              <a:t>Example</a:t>
            </a:r>
            <a:r>
              <a:rPr lang="en-US" dirty="0">
                <a:latin typeface="Times New Roman" panose="02020603050405020304" pitchFamily="18" charset="0"/>
                <a:ea typeface="Cambria Math"/>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Here we show </a:t>
            </a:r>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5</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one of its subgraphs.</a:t>
            </a:r>
            <a:endParaRPr lang="en-US" b="1" dirty="0">
              <a:latin typeface="Times New Roman" panose="02020603050405020304" pitchFamily="18" charset="0"/>
              <a:cs typeface="Times New Roman" panose="02020603050405020304" pitchFamily="18" charset="0"/>
            </a:endParaRPr>
          </a:p>
          <a:p>
            <a:pPr indent="0">
              <a:lnSpc>
                <a:spcPct val="120000"/>
              </a:lnSpc>
              <a:buNone/>
            </a:pPr>
            <a:endParaRPr lang="en-US" b="1" dirty="0">
              <a:latin typeface="Times New Roman" panose="02020603050405020304" pitchFamily="18" charset="0"/>
              <a:cs typeface="Times New Roman" panose="02020603050405020304" pitchFamily="18" charset="0"/>
            </a:endParaRPr>
          </a:p>
          <a:p>
            <a:pPr indent="0">
              <a:lnSpc>
                <a:spcPct val="120000"/>
              </a:lnSpc>
              <a:buNone/>
            </a:pPr>
            <a:endParaRPr lang="en-US" b="1" dirty="0">
              <a:latin typeface="Times New Roman" panose="02020603050405020304" pitchFamily="18" charset="0"/>
              <a:cs typeface="Times New Roman" panose="02020603050405020304" pitchFamily="18" charset="0"/>
            </a:endParaRPr>
          </a:p>
          <a:p>
            <a:pPr indent="0">
              <a:lnSpc>
                <a:spcPct val="120000"/>
              </a:lnSpc>
              <a:buNone/>
            </a:pPr>
            <a:r>
              <a:rPr lang="en-US" b="1" dirty="0">
                <a:latin typeface="Times New Roman" panose="02020603050405020304" pitchFamily="18" charset="0"/>
                <a:cs typeface="Times New Roman" panose="02020603050405020304" pitchFamily="18" charset="0"/>
              </a:rPr>
              <a:t>Definition:  </a:t>
            </a:r>
            <a:r>
              <a:rPr lang="en-US" dirty="0">
                <a:latin typeface="Times New Roman" panose="02020603050405020304" pitchFamily="18" charset="0"/>
                <a:cs typeface="Times New Roman" panose="02020603050405020304" pitchFamily="18" charset="0"/>
              </a:rPr>
              <a:t>Let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be a simple graph.  The  </a:t>
            </a:r>
            <a:r>
              <a:rPr lang="en-US" i="1" dirty="0" err="1">
                <a:latin typeface="Times New Roman" panose="02020603050405020304" pitchFamily="18" charset="0"/>
                <a:cs typeface="Times New Roman" panose="02020603050405020304" pitchFamily="18" charset="0"/>
              </a:rPr>
              <a:t>subgraph</a:t>
            </a:r>
            <a:r>
              <a:rPr lang="en-US" i="1" dirty="0">
                <a:latin typeface="Times New Roman" panose="02020603050405020304" pitchFamily="18" charset="0"/>
                <a:cs typeface="Times New Roman" panose="02020603050405020304" pitchFamily="18" charset="0"/>
              </a:rPr>
              <a:t> induced  </a:t>
            </a:r>
            <a:r>
              <a:rPr lang="en-US" dirty="0">
                <a:latin typeface="Times New Roman" panose="02020603050405020304" pitchFamily="18" charset="0"/>
                <a:cs typeface="Times New Roman" panose="02020603050405020304" pitchFamily="18" charset="0"/>
              </a:rPr>
              <a:t>by a subset </a:t>
            </a:r>
            <a:r>
              <a:rPr lang="en-US" i="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  of the vertex set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is the graph </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where  the edge set </a:t>
            </a:r>
            <a:r>
              <a:rPr lang="en-US" i="1" dirty="0">
                <a:latin typeface="Times New Roman" panose="02020603050405020304" pitchFamily="18" charset="0"/>
                <a:ea typeface="Cambria Math"/>
                <a:cs typeface="Times New Roman" panose="02020603050405020304" pitchFamily="18" charset="0"/>
              </a:rPr>
              <a:t>F  </a:t>
            </a:r>
            <a:r>
              <a:rPr lang="en-US" dirty="0">
                <a:latin typeface="Times New Roman" panose="02020603050405020304" pitchFamily="18" charset="0"/>
                <a:ea typeface="Cambria Math"/>
                <a:cs typeface="Times New Roman" panose="02020603050405020304" pitchFamily="18" charset="0"/>
              </a:rPr>
              <a:t>contains an edge in </a:t>
            </a:r>
            <a:r>
              <a:rPr lang="en-US" i="1" dirty="0">
                <a:latin typeface="Times New Roman" panose="02020603050405020304" pitchFamily="18" charset="0"/>
                <a:ea typeface="Cambria Math"/>
                <a:cs typeface="Times New Roman" panose="02020603050405020304" pitchFamily="18" charset="0"/>
              </a:rPr>
              <a:t>E </a:t>
            </a:r>
            <a:r>
              <a:rPr lang="en-US" dirty="0">
                <a:latin typeface="Times New Roman" panose="02020603050405020304" pitchFamily="18" charset="0"/>
                <a:ea typeface="Cambria Math"/>
                <a:cs typeface="Times New Roman" panose="02020603050405020304" pitchFamily="18" charset="0"/>
              </a:rPr>
              <a:t>if and only if both endpoints are in </a:t>
            </a:r>
            <a:r>
              <a:rPr lang="en-US" i="1" dirty="0">
                <a:latin typeface="Times New Roman" panose="02020603050405020304" pitchFamily="18" charset="0"/>
                <a:ea typeface="Cambria Math"/>
                <a:cs typeface="Times New Roman" panose="02020603050405020304" pitchFamily="18" charset="0"/>
              </a:rPr>
              <a:t>W. </a:t>
            </a:r>
            <a:endParaRPr lang="en-US" dirty="0">
              <a:latin typeface="Times New Roman" panose="02020603050405020304" pitchFamily="18" charset="0"/>
              <a:cs typeface="Times New Roman" panose="02020603050405020304" pitchFamily="18" charset="0"/>
            </a:endParaRPr>
          </a:p>
          <a:p>
            <a:pPr indent="0">
              <a:lnSpc>
                <a:spcPct val="120000"/>
              </a:lnSpc>
              <a:buNone/>
            </a:pPr>
            <a:r>
              <a:rPr lang="en-US" b="1" dirty="0">
                <a:latin typeface="Times New Roman" panose="02020603050405020304" pitchFamily="18" charset="0"/>
                <a:ea typeface="Cambria Math"/>
                <a:cs typeface="Times New Roman" panose="02020603050405020304" pitchFamily="18" charset="0"/>
              </a:rPr>
              <a:t>Example</a:t>
            </a:r>
            <a:r>
              <a:rPr lang="en-US" dirty="0">
                <a:latin typeface="Times New Roman" panose="02020603050405020304" pitchFamily="18" charset="0"/>
                <a:ea typeface="Cambria Math"/>
                <a:cs typeface="Times New Roman" panose="02020603050405020304" pitchFamily="18" charset="0"/>
              </a:rPr>
              <a:t>: Here we show </a:t>
            </a:r>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and the subgraph induced by </a:t>
            </a:r>
            <a:r>
              <a:rPr lang="en-US" i="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a,b,c,e</a:t>
            </a:r>
            <a:r>
              <a:rPr lang="en-US" dirty="0">
                <a:latin typeface="Times New Roman" panose="02020603050405020304" pitchFamily="18" charset="0"/>
                <a:cs typeface="Times New Roman" panose="02020603050405020304" pitchFamily="18" charset="0"/>
              </a:rPr>
              <a:t>}.</a:t>
            </a:r>
          </a:p>
          <a:p>
            <a:pPr indent="0">
              <a:buNone/>
            </a:pPr>
            <a:endParaRPr lang="en-US" b="1" dirty="0">
              <a:latin typeface="Times New Roman" panose="02020603050405020304" pitchFamily="18" charset="0"/>
              <a:cs typeface="Times New Roman" panose="02020603050405020304" pitchFamily="18" charset="0"/>
            </a:endParaRPr>
          </a:p>
          <a:p>
            <a:pPr>
              <a:buNone/>
            </a:pPr>
            <a:r>
              <a:rPr lang="en-US" b="1"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6355" y="1935181"/>
            <a:ext cx="3507445" cy="1574453"/>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747" y="5160290"/>
            <a:ext cx="3310156" cy="1485892"/>
          </a:xfrm>
          <a:prstGeom prst="rect">
            <a:avLst/>
          </a:prstGeom>
        </p:spPr>
      </p:pic>
      <p:cxnSp>
        <p:nvCxnSpPr>
          <p:cNvPr id="7" name="Straight Connector 6"/>
          <p:cNvCxnSpPr>
            <a:cxnSpLocks/>
          </p:cNvCxnSpPr>
          <p:nvPr/>
        </p:nvCxnSpPr>
        <p:spPr>
          <a:xfrm flipH="1" flipV="1">
            <a:off x="5765525" y="5813468"/>
            <a:ext cx="950961" cy="598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灯片编号占位符 4">
            <a:extLst>
              <a:ext uri="{FF2B5EF4-FFF2-40B4-BE49-F238E27FC236}">
                <a16:creationId xmlns:a16="http://schemas.microsoft.com/office/drawing/2014/main" id="{0EFFE914-E2A7-4693-AAEE-05A80DFB1836}"/>
              </a:ext>
            </a:extLst>
          </p:cNvPr>
          <p:cNvSpPr>
            <a:spLocks noGrp="1"/>
          </p:cNvSpPr>
          <p:nvPr>
            <p:ph type="sldNum" sz="quarter" idx="12"/>
          </p:nvPr>
        </p:nvSpPr>
        <p:spPr>
          <a:xfrm>
            <a:off x="8610600" y="6356350"/>
            <a:ext cx="2743200" cy="365125"/>
          </a:xfrm>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48</a:t>
            </a:fld>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Bipartite Graphs and </a:t>
            </a:r>
            <a:r>
              <a:rPr lang="en-US" b="1" dirty="0" err="1">
                <a:latin typeface="Times New Roman" panose="02020603050405020304" pitchFamily="18" charset="0"/>
                <a:cs typeface="Times New Roman" panose="02020603050405020304" pitchFamily="18" charset="0"/>
              </a:rPr>
              <a:t>Matchings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Bipartite graphs are used to model applications that involve matching the elements of one set to elements in another, for example:</a:t>
            </a:r>
          </a:p>
          <a:p>
            <a:r>
              <a:rPr lang="en-US" i="1" dirty="0">
                <a:solidFill>
                  <a:srgbClr val="C00000"/>
                </a:solidFill>
                <a:latin typeface="Times New Roman" panose="02020603050405020304" pitchFamily="18" charset="0"/>
                <a:cs typeface="Times New Roman" panose="02020603050405020304" pitchFamily="18" charset="0"/>
              </a:rPr>
              <a:t>Job assignments </a:t>
            </a:r>
            <a:r>
              <a:rPr lang="en-US" dirty="0">
                <a:latin typeface="Times New Roman" panose="02020603050405020304" pitchFamily="18" charset="0"/>
                <a:cs typeface="Times New Roman" panose="02020603050405020304" pitchFamily="18" charset="0"/>
              </a:rPr>
              <a:t>- vertices represent the jobs and the employees, edges link employees with those jobs they have been trained to do. A common goal is to match jobs to employees so that the most jobs are done</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i="1" dirty="0">
                <a:solidFill>
                  <a:srgbClr val="C00000"/>
                </a:solidFill>
                <a:latin typeface="Times New Roman" panose="02020603050405020304" pitchFamily="18" charset="0"/>
                <a:cs typeface="Times New Roman" panose="02020603050405020304" pitchFamily="18" charset="0"/>
              </a:rPr>
              <a:t>Marriage</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vertices represent the men and the women and edges link a </a:t>
            </a:r>
            <a:r>
              <a:rPr lang="en-US"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man and a woman if they are an acceptable spouse.  We may wish to find the largest number of possible marriages</a:t>
            </a:r>
          </a:p>
          <a:p>
            <a:pPr marL="0" indent="0">
              <a:buNone/>
            </a:pPr>
            <a:endParaRPr lang="en-US"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511" y="3113314"/>
            <a:ext cx="7506410" cy="1765854"/>
          </a:xfrm>
          <a:prstGeom prst="rect">
            <a:avLst/>
          </a:prstGeom>
        </p:spPr>
      </p:pic>
      <p:sp>
        <p:nvSpPr>
          <p:cNvPr id="5" name="灯片编号占位符 4">
            <a:extLst>
              <a:ext uri="{FF2B5EF4-FFF2-40B4-BE49-F238E27FC236}">
                <a16:creationId xmlns:a16="http://schemas.microsoft.com/office/drawing/2014/main" id="{68175127-29FC-4213-A715-01C5905A58E8}"/>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49</a:t>
            </a:fld>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a:extLst>
              <a:ext uri="{FF2B5EF4-FFF2-40B4-BE49-F238E27FC236}">
                <a16:creationId xmlns:a16="http://schemas.microsoft.com/office/drawing/2014/main" id="{1DAEA0DC-565B-41C4-8EF4-923B2B172C13}"/>
              </a:ext>
            </a:extLst>
          </p:cNvPr>
          <p:cNvSpPr>
            <a:spLocks noGrp="1" noChangeArrowheads="1"/>
          </p:cNvSpPr>
          <p:nvPr>
            <p:ph type="title"/>
          </p:nvPr>
        </p:nvSpPr>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Problems in the Experiment</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a:extLst>
              <a:ext uri="{FF2B5EF4-FFF2-40B4-BE49-F238E27FC236}">
                <a16:creationId xmlns:a16="http://schemas.microsoft.com/office/drawing/2014/main" id="{05B968FF-D842-433C-89A9-C60DA627A5FC}"/>
              </a:ext>
            </a:extLst>
          </p:cNvPr>
          <p:cNvSpPr>
            <a:spLocks noGrp="1" noChangeArrowheads="1"/>
          </p:cNvSpPr>
          <p:nvPr>
            <p:ph idx="1"/>
          </p:nvPr>
        </p:nvSpPr>
        <p:spPr/>
        <p:txBody>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Suffers from selection and non-response bias</a:t>
            </a:r>
          </a:p>
          <a:p>
            <a:pPr lvl="1"/>
            <a:r>
              <a:rPr lang="en-US" altLang="zh-CN" dirty="0">
                <a:latin typeface="Times New Roman" panose="02020603050405020304" pitchFamily="18" charset="0"/>
                <a:ea typeface="宋体" panose="02010600030101010101" pitchFamily="2" charset="-122"/>
                <a:cs typeface="Times New Roman" panose="02020603050405020304" pitchFamily="18" charset="0"/>
              </a:rPr>
              <a:t>Only a small number of letters reached its destination</a:t>
            </a:r>
          </a:p>
          <a:p>
            <a:pPr lvl="2"/>
            <a:r>
              <a:rPr lang="en-US" altLang="zh-CN" i="0" dirty="0">
                <a:latin typeface="Times New Roman" panose="02020603050405020304" pitchFamily="18" charset="0"/>
                <a:ea typeface="宋体" panose="02010600030101010101" pitchFamily="2" charset="-122"/>
                <a:cs typeface="Times New Roman" panose="02020603050405020304" pitchFamily="18" charset="0"/>
              </a:rPr>
              <a:t>64 of 296</a:t>
            </a:r>
          </a:p>
          <a:p>
            <a:pPr lvl="2"/>
            <a:r>
              <a:rPr lang="en-US" altLang="zh-CN" i="0" dirty="0">
                <a:latin typeface="Times New Roman" panose="02020603050405020304" pitchFamily="18" charset="0"/>
                <a:ea typeface="宋体" panose="02010600030101010101" pitchFamily="2" charset="-122"/>
                <a:cs typeface="Times New Roman" panose="02020603050405020304" pitchFamily="18" charset="0"/>
              </a:rPr>
              <a:t>24 of 160</a:t>
            </a:r>
          </a:p>
          <a:p>
            <a:r>
              <a:rPr lang="en-US" altLang="zh-CN" dirty="0">
                <a:latin typeface="Times New Roman" panose="02020603050405020304" pitchFamily="18" charset="0"/>
                <a:ea typeface="宋体" panose="02010600030101010101" pitchFamily="2" charset="-122"/>
                <a:cs typeface="Times New Roman" panose="02020603050405020304" pitchFamily="18" charset="0"/>
              </a:rPr>
              <a:t>Why?</a:t>
            </a:r>
          </a:p>
          <a:p>
            <a:pPr lvl="1"/>
            <a:r>
              <a:rPr lang="en-US" altLang="zh-CN" dirty="0">
                <a:latin typeface="Times New Roman" panose="02020603050405020304" pitchFamily="18" charset="0"/>
                <a:ea typeface="宋体" panose="02010600030101010101" pitchFamily="2" charset="-122"/>
                <a:cs typeface="Times New Roman" panose="02020603050405020304" pitchFamily="18" charset="0"/>
              </a:rPr>
              <a:t>People often refuse to pass the letter forward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New Graphs from Old (continued)</a:t>
            </a:r>
          </a:p>
        </p:txBody>
      </p:sp>
      <p:sp>
        <p:nvSpPr>
          <p:cNvPr id="3" name="Content Placeholder 2"/>
          <p:cNvSpPr>
            <a:spLocks noGrp="1"/>
          </p:cNvSpPr>
          <p:nvPr>
            <p:ph idx="1"/>
          </p:nvPr>
        </p:nvSpPr>
        <p:spPr/>
        <p:txBody>
          <a:bodyPr/>
          <a:lstStyle/>
          <a:p>
            <a:pPr indent="0">
              <a:buNone/>
            </a:pPr>
            <a:r>
              <a:rPr lang="en-US" b="1" dirty="0">
                <a:latin typeface="Times New Roman" panose="02020603050405020304" pitchFamily="18" charset="0"/>
                <a:cs typeface="Times New Roman" panose="02020603050405020304" pitchFamily="18" charset="0"/>
              </a:rPr>
              <a:t>Definition</a:t>
            </a:r>
            <a:r>
              <a:rPr lang="en-US" dirty="0">
                <a:latin typeface="Times New Roman" panose="02020603050405020304" pitchFamily="18" charset="0"/>
                <a:cs typeface="Times New Roman" panose="02020603050405020304" pitchFamily="18" charset="0"/>
              </a:rPr>
              <a:t>: The </a:t>
            </a:r>
            <a:r>
              <a:rPr lang="en-US" i="1" dirty="0">
                <a:solidFill>
                  <a:srgbClr val="C00000"/>
                </a:solidFill>
                <a:latin typeface="Times New Roman" panose="02020603050405020304" pitchFamily="18" charset="0"/>
                <a:cs typeface="Times New Roman" panose="02020603050405020304" pitchFamily="18" charset="0"/>
              </a:rPr>
              <a:t>union</a:t>
            </a:r>
            <a:r>
              <a:rPr lang="en-US" dirty="0">
                <a:latin typeface="Times New Roman" panose="02020603050405020304" pitchFamily="18" charset="0"/>
                <a:cs typeface="Times New Roman" panose="02020603050405020304" pitchFamily="18" charset="0"/>
              </a:rPr>
              <a:t> of two simple graphs </a:t>
            </a:r>
            <a:r>
              <a:rPr lang="en-US" i="1" dirty="0">
                <a:latin typeface="Times New Roman" panose="02020603050405020304" pitchFamily="18" charset="0"/>
                <a:cs typeface="Times New Roman" panose="02020603050405020304" pitchFamily="18" charset="0"/>
              </a:rPr>
              <a:t>G</a:t>
            </a:r>
            <a:r>
              <a:rPr lang="en-US"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E</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G</a:t>
            </a:r>
            <a:r>
              <a:rPr lang="en-US"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E</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simple graph with vertex set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mbria Math"/>
                <a:cs typeface="Times New Roman" panose="02020603050405020304" pitchFamily="18" charset="0"/>
              </a:rPr>
              <a:t>⋃</a:t>
            </a:r>
            <a:r>
              <a:rPr lang="en-US" i="1" dirty="0">
                <a:latin typeface="Times New Roman" panose="02020603050405020304" pitchFamily="18" charset="0"/>
                <a:ea typeface="Cambria Math"/>
                <a:cs typeface="Times New Roman" panose="02020603050405020304" pitchFamily="18" charset="0"/>
              </a:rPr>
              <a:t> V</a:t>
            </a:r>
            <a:r>
              <a:rPr lang="en-US" baseline="-25000" dirty="0">
                <a:latin typeface="Times New Roman" panose="02020603050405020304" pitchFamily="18" charset="0"/>
                <a:ea typeface="Cambria Math"/>
                <a:cs typeface="Times New Roman" panose="02020603050405020304" pitchFamily="18" charset="0"/>
              </a:rPr>
              <a:t>2</a:t>
            </a:r>
            <a:r>
              <a:rPr lang="en-US" i="1" dirty="0">
                <a:latin typeface="Times New Roman" panose="02020603050405020304" pitchFamily="18" charset="0"/>
                <a:ea typeface="Cambria Math"/>
                <a:cs typeface="Times New Roman" panose="02020603050405020304" pitchFamily="18" charset="0"/>
              </a:rPr>
              <a:t> </a:t>
            </a:r>
            <a:r>
              <a:rPr lang="en-US" dirty="0">
                <a:latin typeface="Times New Roman" panose="02020603050405020304" pitchFamily="18" charset="0"/>
                <a:ea typeface="Cambria Math"/>
                <a:cs typeface="Times New Roman" panose="02020603050405020304" pitchFamily="18" charset="0"/>
              </a:rPr>
              <a:t>and edge set </a:t>
            </a:r>
            <a:r>
              <a:rPr lang="en-US" i="1" dirty="0">
                <a:latin typeface="Times New Roman" panose="02020603050405020304" pitchFamily="18" charset="0"/>
                <a:ea typeface="Cambria Math"/>
                <a:cs typeface="Times New Roman" panose="02020603050405020304" pitchFamily="18" charset="0"/>
              </a:rPr>
              <a:t>E</a:t>
            </a:r>
            <a:r>
              <a:rPr lang="en-US" baseline="-25000" dirty="0">
                <a:latin typeface="Times New Roman" panose="02020603050405020304" pitchFamily="18" charset="0"/>
                <a:ea typeface="Cambria Math"/>
                <a:cs typeface="Times New Roman" panose="02020603050405020304" pitchFamily="18" charset="0"/>
              </a:rPr>
              <a:t>1</a:t>
            </a:r>
            <a:r>
              <a:rPr lang="en-US" i="1" dirty="0">
                <a:latin typeface="Times New Roman" panose="02020603050405020304" pitchFamily="18" charset="0"/>
                <a:ea typeface="Cambria Math"/>
                <a:cs typeface="Times New Roman" panose="02020603050405020304" pitchFamily="18" charset="0"/>
              </a:rPr>
              <a:t> </a:t>
            </a:r>
            <a:r>
              <a:rPr lang="en-US" dirty="0">
                <a:latin typeface="Times New Roman" panose="02020603050405020304" pitchFamily="18" charset="0"/>
                <a:ea typeface="Cambria Math"/>
                <a:cs typeface="Times New Roman" panose="02020603050405020304" pitchFamily="18" charset="0"/>
              </a:rPr>
              <a:t>⋃</a:t>
            </a:r>
            <a:r>
              <a:rPr lang="en-US" i="1" dirty="0">
                <a:latin typeface="Times New Roman" panose="02020603050405020304" pitchFamily="18" charset="0"/>
                <a:ea typeface="Cambria Math"/>
                <a:cs typeface="Times New Roman" panose="02020603050405020304" pitchFamily="18" charset="0"/>
              </a:rPr>
              <a:t> E</a:t>
            </a:r>
            <a:r>
              <a:rPr lang="en-US" baseline="-25000" dirty="0">
                <a:latin typeface="Times New Roman" panose="02020603050405020304" pitchFamily="18" charset="0"/>
                <a:ea typeface="Cambria Math"/>
                <a:cs typeface="Times New Roman" panose="02020603050405020304" pitchFamily="18" charset="0"/>
              </a:rPr>
              <a:t>2</a:t>
            </a:r>
            <a:r>
              <a:rPr lang="en-US" dirty="0">
                <a:latin typeface="Times New Roman" panose="02020603050405020304" pitchFamily="18" charset="0"/>
                <a:ea typeface="Cambria Math"/>
                <a:cs typeface="Times New Roman" panose="02020603050405020304" pitchFamily="18" charset="0"/>
              </a:rPr>
              <a:t>. The union of </a:t>
            </a:r>
            <a:r>
              <a:rPr lang="en-US" i="1" dirty="0">
                <a:latin typeface="Times New Roman" panose="02020603050405020304" pitchFamily="18" charset="0"/>
                <a:ea typeface="Cambria Math"/>
                <a:cs typeface="Times New Roman" panose="02020603050405020304" pitchFamily="18" charset="0"/>
              </a:rPr>
              <a:t>G</a:t>
            </a:r>
            <a:r>
              <a:rPr lang="en-US" baseline="-25000" dirty="0">
                <a:latin typeface="Times New Roman" panose="02020603050405020304" pitchFamily="18" charset="0"/>
                <a:ea typeface="Cambria Math"/>
                <a:cs typeface="Times New Roman" panose="02020603050405020304" pitchFamily="18" charset="0"/>
              </a:rPr>
              <a:t>1</a:t>
            </a:r>
            <a:r>
              <a:rPr lang="en-US" dirty="0">
                <a:latin typeface="Times New Roman" panose="02020603050405020304" pitchFamily="18" charset="0"/>
                <a:ea typeface="Cambria Math"/>
                <a:cs typeface="Times New Roman" panose="02020603050405020304" pitchFamily="18" charset="0"/>
              </a:rPr>
              <a:t> and </a:t>
            </a:r>
            <a:r>
              <a:rPr lang="en-US" i="1" dirty="0">
                <a:latin typeface="Times New Roman" panose="02020603050405020304" pitchFamily="18" charset="0"/>
                <a:ea typeface="Cambria Math"/>
                <a:cs typeface="Times New Roman" panose="02020603050405020304" pitchFamily="18" charset="0"/>
              </a:rPr>
              <a:t>G</a:t>
            </a:r>
            <a:r>
              <a:rPr lang="en-US" baseline="-25000" dirty="0">
                <a:latin typeface="Times New Roman" panose="02020603050405020304" pitchFamily="18" charset="0"/>
                <a:ea typeface="Cambria Math"/>
                <a:cs typeface="Times New Roman" panose="02020603050405020304" pitchFamily="18" charset="0"/>
              </a:rPr>
              <a:t>2</a:t>
            </a:r>
            <a:r>
              <a:rPr lang="en-US" i="1" dirty="0">
                <a:latin typeface="Times New Roman" panose="02020603050405020304" pitchFamily="18" charset="0"/>
                <a:ea typeface="Cambria Math"/>
                <a:cs typeface="Times New Roman" panose="02020603050405020304" pitchFamily="18" charset="0"/>
              </a:rPr>
              <a:t> </a:t>
            </a:r>
            <a:r>
              <a:rPr lang="en-US" dirty="0">
                <a:latin typeface="Times New Roman" panose="02020603050405020304" pitchFamily="18" charset="0"/>
                <a:ea typeface="Cambria Math"/>
                <a:cs typeface="Times New Roman" panose="02020603050405020304" pitchFamily="18" charset="0"/>
              </a:rPr>
              <a:t>is denoted by </a:t>
            </a:r>
            <a:r>
              <a:rPr lang="en-US" i="1" dirty="0">
                <a:latin typeface="Times New Roman" panose="02020603050405020304" pitchFamily="18" charset="0"/>
                <a:ea typeface="Cambria Math"/>
                <a:cs typeface="Times New Roman" panose="02020603050405020304" pitchFamily="18" charset="0"/>
              </a:rPr>
              <a:t>G</a:t>
            </a:r>
            <a:r>
              <a:rPr lang="en-US" baseline="-25000" dirty="0">
                <a:latin typeface="Times New Roman" panose="02020603050405020304" pitchFamily="18" charset="0"/>
                <a:ea typeface="Cambria Math"/>
                <a:cs typeface="Times New Roman" panose="02020603050405020304" pitchFamily="18" charset="0"/>
              </a:rPr>
              <a:t>1</a:t>
            </a:r>
            <a:r>
              <a:rPr lang="en-US" i="1" dirty="0">
                <a:latin typeface="Times New Roman" panose="02020603050405020304" pitchFamily="18" charset="0"/>
                <a:ea typeface="Cambria Math"/>
                <a:cs typeface="Times New Roman" panose="02020603050405020304" pitchFamily="18" charset="0"/>
              </a:rPr>
              <a:t> </a:t>
            </a:r>
            <a:r>
              <a:rPr lang="en-US" dirty="0">
                <a:latin typeface="Times New Roman" panose="02020603050405020304" pitchFamily="18" charset="0"/>
                <a:ea typeface="Cambria Math"/>
                <a:cs typeface="Times New Roman" panose="02020603050405020304" pitchFamily="18" charset="0"/>
              </a:rPr>
              <a:t>⋃ </a:t>
            </a:r>
            <a:r>
              <a:rPr lang="en-US" i="1" dirty="0">
                <a:latin typeface="Times New Roman" panose="02020603050405020304" pitchFamily="18" charset="0"/>
                <a:ea typeface="Cambria Math"/>
                <a:cs typeface="Times New Roman" panose="02020603050405020304" pitchFamily="18" charset="0"/>
              </a:rPr>
              <a:t>G</a:t>
            </a:r>
            <a:r>
              <a:rPr lang="en-US" baseline="-25000" dirty="0">
                <a:latin typeface="Times New Roman" panose="02020603050405020304" pitchFamily="18" charset="0"/>
                <a:ea typeface="Cambria Math"/>
                <a:cs typeface="Times New Roman" panose="02020603050405020304" pitchFamily="18" charset="0"/>
              </a:rPr>
              <a:t>2</a:t>
            </a:r>
            <a:r>
              <a:rPr lang="en-US" dirty="0">
                <a:latin typeface="Times New Roman" panose="02020603050405020304" pitchFamily="18" charset="0"/>
                <a:ea typeface="Cambria Math"/>
                <a:cs typeface="Times New Roman" panose="02020603050405020304" pitchFamily="18" charset="0"/>
              </a:rPr>
              <a:t>.</a:t>
            </a:r>
          </a:p>
          <a:p>
            <a:pPr indent="0">
              <a:buNone/>
            </a:pPr>
            <a:endParaRPr lang="en-US" dirty="0">
              <a:latin typeface="Times New Roman" panose="02020603050405020304" pitchFamily="18" charset="0"/>
              <a:ea typeface="Cambria Math"/>
              <a:cs typeface="Times New Roman" panose="02020603050405020304" pitchFamily="18" charset="0"/>
            </a:endParaRPr>
          </a:p>
          <a:p>
            <a:pPr indent="0">
              <a:buNone/>
            </a:pPr>
            <a:r>
              <a:rPr lang="en-US" b="1" dirty="0">
                <a:latin typeface="Times New Roman" panose="02020603050405020304" pitchFamily="18" charset="0"/>
                <a:ea typeface="Cambria Math"/>
                <a:cs typeface="Times New Roman" panose="02020603050405020304" pitchFamily="18" charset="0"/>
              </a:rPr>
              <a:t>Example</a:t>
            </a:r>
            <a:r>
              <a:rPr lang="en-US" dirty="0">
                <a:latin typeface="Times New Roman" panose="02020603050405020304" pitchFamily="18" charset="0"/>
                <a:ea typeface="Cambria Math"/>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5355" y="3511096"/>
            <a:ext cx="7121289" cy="2226129"/>
          </a:xfrm>
          <a:prstGeom prst="rect">
            <a:avLst/>
          </a:prstGeom>
        </p:spPr>
      </p:pic>
      <p:sp>
        <p:nvSpPr>
          <p:cNvPr id="5" name="灯片编号占位符 4">
            <a:extLst>
              <a:ext uri="{FF2B5EF4-FFF2-40B4-BE49-F238E27FC236}">
                <a16:creationId xmlns:a16="http://schemas.microsoft.com/office/drawing/2014/main" id="{56006EFD-39DD-4380-8E14-786DB2931658}"/>
              </a:ext>
            </a:extLst>
          </p:cNvPr>
          <p:cNvSpPr>
            <a:spLocks noGrp="1"/>
          </p:cNvSpPr>
          <p:nvPr>
            <p:ph type="sldNum" sz="quarter" idx="12"/>
          </p:nvPr>
        </p:nvSpPr>
        <p:spPr/>
        <p:txBody>
          <a:bodyPr/>
          <a:lstStyle/>
          <a:p>
            <a:fld id="{1D48173F-29F5-4F80-B3DF-496932BE8A19}" type="slidenum">
              <a:rPr lang="zh-CN" altLang="en-US" smtClean="0">
                <a:latin typeface="Times New Roman" panose="02020603050405020304" pitchFamily="18" charset="0"/>
                <a:cs typeface="Times New Roman" panose="02020603050405020304" pitchFamily="18" charset="0"/>
              </a:rPr>
              <a:t>50</a:t>
            </a:fld>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9249" y="4982661"/>
            <a:ext cx="14567204" cy="2337360"/>
            <a:chOff x="-1067104" y="5014799"/>
            <a:chExt cx="14567204" cy="2337360"/>
          </a:xfrm>
        </p:grpSpPr>
        <p:pic>
          <p:nvPicPr>
            <p:cNvPr id="11" name="Picture 2" descr="C:\Users\HP\Downloads\厦门大学100周年校庆图库素材\微信图片_202010261422193.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104" y="5014799"/>
              <a:ext cx="14567204" cy="233736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rotWithShape="1">
            <a:blip r:embed="rId4" cstate="screen">
              <a:clrChange>
                <a:clrFrom>
                  <a:srgbClr val="ECEBDE"/>
                </a:clrFrom>
                <a:clrTo>
                  <a:srgbClr val="ECEBDE">
                    <a:alpha val="0"/>
                  </a:srgbClr>
                </a:clrTo>
              </a:clrChange>
              <a:extLst>
                <a:ext uri="{BEBA8EAE-BF5A-486C-A8C5-ECC9F3942E4B}">
                  <a14:imgProps xmlns:a14="http://schemas.microsoft.com/office/drawing/2010/main">
                    <a14:imgLayer r:embed="rId5">
                      <a14:imgEffect>
                        <a14:colorTemperature colorTemp="4700"/>
                      </a14:imgEffect>
                      <a14:imgEffect>
                        <a14:brightnessContrast bright="-8000" contrast="8000"/>
                      </a14:imgEffect>
                      <a14:imgEffect>
                        <a14:sharpenSoften amount="25000"/>
                      </a14:imgEffect>
                    </a14:imgLayer>
                  </a14:imgProps>
                </a:ext>
              </a:extLst>
            </a:blip>
            <a:srcRect/>
            <a:stretch>
              <a:fillRect/>
            </a:stretch>
          </p:blipFill>
          <p:spPr>
            <a:xfrm>
              <a:off x="-23282" y="5585580"/>
              <a:ext cx="8699207" cy="1337488"/>
            </a:xfrm>
            <a:prstGeom prst="rect">
              <a:avLst/>
            </a:prstGeom>
          </p:spPr>
        </p:pic>
      </p:grpSp>
      <p:sp>
        <p:nvSpPr>
          <p:cNvPr id="31" name="文本框 30"/>
          <p:cNvSpPr txBox="1"/>
          <p:nvPr/>
        </p:nvSpPr>
        <p:spPr>
          <a:xfrm>
            <a:off x="8119745" y="3257550"/>
            <a:ext cx="4995545" cy="898525"/>
          </a:xfrm>
          <a:prstGeom prst="rect">
            <a:avLst/>
          </a:prstGeom>
          <a:noFill/>
        </p:spPr>
        <p:txBody>
          <a:bodyPr wrap="square" rtlCol="0">
            <a:noAutofit/>
          </a:bodyPr>
          <a:lstStyle/>
          <a:p>
            <a:pPr algn="ctr"/>
            <a:endParaRPr lang="zh-CN" altLang="en-US" sz="2400" b="1" i="1" dirty="0">
              <a:solidFill>
                <a:schemeClr val="bg1"/>
              </a:solidFill>
              <a:latin typeface="Times New Roman" panose="02020603050405020304" pitchFamily="18" charset="0"/>
              <a:ea typeface="华文行楷" panose="02010800040101010101" charset="-122"/>
              <a:cs typeface="Times New Roman" panose="02020603050405020304" pitchFamily="18" charset="0"/>
            </a:endParaRPr>
          </a:p>
        </p:txBody>
      </p:sp>
      <p:sp>
        <p:nvSpPr>
          <p:cNvPr id="41" name="文本框 40"/>
          <p:cNvSpPr txBox="1"/>
          <p:nvPr/>
        </p:nvSpPr>
        <p:spPr>
          <a:xfrm>
            <a:off x="0" y="2570412"/>
            <a:ext cx="12096626" cy="1242200"/>
          </a:xfrm>
          <a:prstGeom prst="rect">
            <a:avLst/>
          </a:prstGeom>
          <a:noFill/>
        </p:spPr>
        <p:txBody>
          <a:bodyPr wrap="square" rtlCol="0">
            <a:spAutoFit/>
          </a:bodyPr>
          <a:lstStyle>
            <a:defPPr>
              <a:defRPr lang="zh-CN"/>
            </a:defPPr>
            <a:lvl1pPr>
              <a:defRPr sz="4000" b="1">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gn="ctr">
              <a:lnSpc>
                <a:spcPct val="120000"/>
              </a:lnSpc>
            </a:pPr>
            <a:r>
              <a:rPr lang="en-US" altLang="zh-CN" sz="6600" dirty="0">
                <a:solidFill>
                  <a:srgbClr val="2F497E"/>
                </a:solidFill>
                <a:latin typeface="华文楷体" panose="02010600040101010101" charset="-122"/>
                <a:ea typeface="华文楷体" panose="02010600040101010101" charset="-122"/>
                <a:cs typeface="华文楷体" panose="02010600040101010101" charset="-122"/>
              </a:rPr>
              <a:t>Q&amp;A</a:t>
            </a:r>
            <a:endParaRPr lang="zh-CN" altLang="en-US" sz="4800" dirty="0">
              <a:solidFill>
                <a:srgbClr val="2F497E"/>
              </a:solidFill>
              <a:latin typeface="华文楷体" panose="02010600040101010101" charset="-122"/>
              <a:ea typeface="华文楷体" panose="02010600040101010101" charset="-122"/>
              <a:cs typeface="华文楷体" panose="02010600040101010101" charset="-122"/>
            </a:endParaRPr>
          </a:p>
        </p:txBody>
      </p:sp>
      <p:pic>
        <p:nvPicPr>
          <p:cNvPr id="3" name="图片 2"/>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415" y="0"/>
            <a:ext cx="3790315" cy="1802765"/>
          </a:xfrm>
          <a:prstGeom prst="rect">
            <a:avLst/>
          </a:prstGeom>
        </p:spPr>
      </p:pic>
    </p:spTree>
    <p:extLst>
      <p:ext uri="{BB962C8B-B14F-4D97-AF65-F5344CB8AC3E}">
        <p14:creationId xmlns:p14="http://schemas.microsoft.com/office/powerpoint/2010/main" val="409058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a:extLst>
              <a:ext uri="{FF2B5EF4-FFF2-40B4-BE49-F238E27FC236}">
                <a16:creationId xmlns:a16="http://schemas.microsoft.com/office/drawing/2014/main" id="{F9660254-85FE-457F-94E9-CE6BD1BEB49F}"/>
              </a:ext>
            </a:extLst>
          </p:cNvPr>
          <p:cNvSpPr>
            <a:spLocks noGrp="1" noChangeArrowheads="1"/>
          </p:cNvSpPr>
          <p:nvPr>
            <p:ph type="title"/>
          </p:nvPr>
        </p:nvSpPr>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How to improve the experiments?</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a:extLst>
              <a:ext uri="{FF2B5EF4-FFF2-40B4-BE49-F238E27FC236}">
                <a16:creationId xmlns:a16="http://schemas.microsoft.com/office/drawing/2014/main" id="{5B6AA7C3-75B0-4698-B84F-A39584683E89}"/>
              </a:ext>
            </a:extLst>
          </p:cNvPr>
          <p:cNvSpPr>
            <a:spLocks noGrp="1" noChangeArrowheads="1"/>
          </p:cNvSpPr>
          <p:nvPr>
            <p:ph idx="1"/>
          </p:nvPr>
        </p:nvSpPr>
        <p:spPr>
          <a:xfrm>
            <a:off x="1361849" y="3211287"/>
            <a:ext cx="9023122" cy="1792062"/>
          </a:xfrm>
        </p:spPr>
        <p:txBody>
          <a:bodyPr>
            <a:normAutofit/>
          </a:bodyPr>
          <a:lstStyle/>
          <a:p>
            <a:pPr marL="0" indent="0" algn="ctr">
              <a:buNone/>
            </a:pP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Use a </a:t>
            </a:r>
            <a:r>
              <a:rPr lang="en-US"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social graph</a:t>
            </a: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3600" dirty="0">
                <a:latin typeface="黑体" panose="02010609060101010101" pitchFamily="49" charset="-122"/>
                <a:ea typeface="黑体" panose="02010609060101010101" pitchFamily="49" charset="-122"/>
                <a:cs typeface="Times New Roman" panose="02020603050405020304" pitchFamily="18" charset="0"/>
              </a:rPr>
              <a:t>社交图</a:t>
            </a: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 to model social relationships between humans</a:t>
            </a:r>
            <a:endParaRPr lang="zh-CN" altLang="en-US" sz="36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a:extLst>
              <a:ext uri="{FF2B5EF4-FFF2-40B4-BE49-F238E27FC236}">
                <a16:creationId xmlns:a16="http://schemas.microsoft.com/office/drawing/2014/main" id="{67D01278-5BF4-4B44-A773-4610682106DB}"/>
              </a:ext>
            </a:extLst>
          </p:cNvPr>
          <p:cNvSpPr>
            <a:spLocks noGrp="1" noChangeArrowheads="1"/>
          </p:cNvSpPr>
          <p:nvPr>
            <p:ph type="title"/>
          </p:nvPr>
        </p:nvSpPr>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A New Experiment</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315" name="内容占位符 2">
            <a:extLst>
              <a:ext uri="{FF2B5EF4-FFF2-40B4-BE49-F238E27FC236}">
                <a16:creationId xmlns:a16="http://schemas.microsoft.com/office/drawing/2014/main" id="{B87F3C59-9DC4-42F5-B667-1681F974DFA2}"/>
              </a:ext>
            </a:extLst>
          </p:cNvPr>
          <p:cNvSpPr>
            <a:spLocks noGrp="1" noChangeArrowheads="1"/>
          </p:cNvSpPr>
          <p:nvPr>
            <p:ph idx="1"/>
          </p:nvPr>
        </p:nvSpPr>
        <p:spPr/>
        <p:txBody>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A large-scale study was done by </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Leskovec</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&amp; Horvitz (2008) in Microsoft Instant Messenger network</a:t>
            </a:r>
          </a:p>
          <a:p>
            <a:pPr lvl="1"/>
            <a:r>
              <a:rPr lang="en-US" altLang="zh-CN" dirty="0">
                <a:latin typeface="Times New Roman" panose="02020603050405020304" pitchFamily="18" charset="0"/>
                <a:ea typeface="宋体" panose="02010600030101010101" pitchFamily="2" charset="-122"/>
                <a:cs typeface="Times New Roman" panose="02020603050405020304" pitchFamily="18" charset="0"/>
              </a:rPr>
              <a:t>Analyzed 240 million active user accounts for a month</a:t>
            </a:r>
          </a:p>
        </p:txBody>
      </p:sp>
      <p:pic>
        <p:nvPicPr>
          <p:cNvPr id="13316" name="Picture 5">
            <a:extLst>
              <a:ext uri="{FF2B5EF4-FFF2-40B4-BE49-F238E27FC236}">
                <a16:creationId xmlns:a16="http://schemas.microsoft.com/office/drawing/2014/main" id="{11DAEE98-1E9F-4C18-8311-2B5346AF0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924" y="2525487"/>
            <a:ext cx="7531655" cy="339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a:extLst>
              <a:ext uri="{FF2B5EF4-FFF2-40B4-BE49-F238E27FC236}">
                <a16:creationId xmlns:a16="http://schemas.microsoft.com/office/drawing/2014/main" id="{2CF25333-6902-4B23-B016-C08CA3C4483C}"/>
              </a:ext>
            </a:extLst>
          </p:cNvPr>
          <p:cNvSpPr/>
          <p:nvPr/>
        </p:nvSpPr>
        <p:spPr>
          <a:xfrm>
            <a:off x="4276017" y="6251059"/>
            <a:ext cx="3063724"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https://arxiv.org/abs/0803.0939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a:extLst>
              <a:ext uri="{FF2B5EF4-FFF2-40B4-BE49-F238E27FC236}">
                <a16:creationId xmlns:a16="http://schemas.microsoft.com/office/drawing/2014/main" id="{7D8B4216-3BF3-43C6-AD5F-DE1132FC9275}"/>
              </a:ext>
            </a:extLst>
          </p:cNvPr>
          <p:cNvSpPr>
            <a:spLocks noGrp="1" noChangeArrowheads="1"/>
          </p:cNvSpPr>
          <p:nvPr>
            <p:ph type="title"/>
          </p:nvPr>
        </p:nvSpPr>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The Results</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a:extLst>
              <a:ext uri="{FF2B5EF4-FFF2-40B4-BE49-F238E27FC236}">
                <a16:creationId xmlns:a16="http://schemas.microsoft.com/office/drawing/2014/main" id="{F11918BB-A4A3-47EC-834E-78D733F431BD}"/>
              </a:ext>
            </a:extLst>
          </p:cNvPr>
          <p:cNvSpPr>
            <a:spLocks noGrp="1" noChangeArrowheads="1"/>
          </p:cNvSpPr>
          <p:nvPr>
            <p:ph idx="1"/>
          </p:nvPr>
        </p:nvSpPr>
        <p:spPr/>
        <p:txBody>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The small world phenomenon has been replicated in this study</a:t>
            </a:r>
          </a:p>
          <a:p>
            <a:pPr lvl="1"/>
            <a:r>
              <a:rPr lang="en-US" altLang="zh-CN" dirty="0">
                <a:latin typeface="Times New Roman" panose="02020603050405020304" pitchFamily="18" charset="0"/>
                <a:ea typeface="宋体" panose="02010600030101010101" pitchFamily="2" charset="-122"/>
                <a:cs typeface="Times New Roman" panose="02020603050405020304" pitchFamily="18" charset="0"/>
              </a:rPr>
              <a:t>Estimated Average Distance = 6.6</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4340" name="Picture 2">
            <a:extLst>
              <a:ext uri="{FF2B5EF4-FFF2-40B4-BE49-F238E27FC236}">
                <a16:creationId xmlns:a16="http://schemas.microsoft.com/office/drawing/2014/main" id="{BAB66B93-698D-45E7-BD90-B09AC53C7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902" y="2994027"/>
            <a:ext cx="4530270" cy="324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连接符 4">
            <a:extLst>
              <a:ext uri="{FF2B5EF4-FFF2-40B4-BE49-F238E27FC236}">
                <a16:creationId xmlns:a16="http://schemas.microsoft.com/office/drawing/2014/main" id="{940B0829-BDC3-4BC2-833B-1B1E163BB65D}"/>
              </a:ext>
            </a:extLst>
          </p:cNvPr>
          <p:cNvCxnSpPr>
            <a:cxnSpLocks/>
          </p:cNvCxnSpPr>
          <p:nvPr/>
        </p:nvCxnSpPr>
        <p:spPr bwMode="auto">
          <a:xfrm>
            <a:off x="4906056" y="2787369"/>
            <a:ext cx="0" cy="3150788"/>
          </a:xfrm>
          <a:prstGeom prst="line">
            <a:avLst/>
          </a:prstGeom>
          <a:ln w="571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6" name="云形标注 5">
            <a:extLst>
              <a:ext uri="{FF2B5EF4-FFF2-40B4-BE49-F238E27FC236}">
                <a16:creationId xmlns:a16="http://schemas.microsoft.com/office/drawing/2014/main" id="{DDC2CAC2-D527-4DF3-A6FA-0CE84CE99A58}"/>
              </a:ext>
            </a:extLst>
          </p:cNvPr>
          <p:cNvSpPr/>
          <p:nvPr/>
        </p:nvSpPr>
        <p:spPr bwMode="auto">
          <a:xfrm>
            <a:off x="7698469" y="2319565"/>
            <a:ext cx="1973263" cy="1724025"/>
          </a:xfrm>
          <a:prstGeom prst="cloudCallout">
            <a:avLst>
              <a:gd name="adj1" fmla="val -48774"/>
              <a:gd name="adj2" fmla="val 6839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lIns="45720" rIns="45720" anchor="ctr"/>
          <a:lstStyle/>
          <a:p>
            <a:pPr algn="ctr" eaLnBrk="1" hangingPunct="1">
              <a:spcBef>
                <a:spcPct val="50000"/>
              </a:spcBef>
              <a:defRPr/>
            </a:pPr>
            <a:r>
              <a:rPr lang="en-US" altLang="zh-CN" sz="3600">
                <a:solidFill>
                  <a:srgbClr val="FF0000"/>
                </a:solidFill>
                <a:latin typeface="Times New Roman" panose="02020603050405020304" pitchFamily="18" charset="0"/>
                <a:ea typeface="宋体" pitchFamily="2" charset="-122"/>
                <a:cs typeface="Times New Roman" panose="02020603050405020304" pitchFamily="18" charset="0"/>
              </a:rPr>
              <a:t>Why? </a:t>
            </a:r>
            <a:endParaRPr lang="zh-CN" altLang="en-US" sz="3600">
              <a:solidFill>
                <a:srgbClr val="FF0000"/>
              </a:solidFill>
              <a:latin typeface="Times New Roman" panose="02020603050405020304" pitchFamily="18" charset="0"/>
              <a:ea typeface="宋体"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31E0130-5C21-41B8-A23A-0A4345B5D0C1}"/>
              </a:ext>
            </a:extLst>
          </p:cNvPr>
          <p:cNvSpPr>
            <a:spLocks noGrp="1" noChangeArrowheads="1"/>
          </p:cNvSpPr>
          <p:nvPr>
            <p:ph idx="1"/>
          </p:nvPr>
        </p:nvSpPr>
        <p:spPr>
          <a:xfrm>
            <a:off x="907415" y="1295400"/>
            <a:ext cx="9738814" cy="4927600"/>
          </a:xfrm>
        </p:spPr>
        <p:txBody>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In fact, a distance of 6 can socially scaled to a huge number</a:t>
            </a:r>
          </a:p>
          <a:p>
            <a:pPr lvl="1"/>
            <a:r>
              <a:rPr lang="en-US" altLang="zh-CN" dirty="0">
                <a:latin typeface="Times New Roman" panose="02020603050405020304" pitchFamily="18" charset="0"/>
                <a:ea typeface="宋体" panose="02010600030101010101" pitchFamily="2" charset="-122"/>
                <a:cs typeface="Times New Roman" panose="02020603050405020304" pitchFamily="18" charset="0"/>
              </a:rPr>
              <a:t>Suppose everyone has on average 100 acquaintances and there is little overlap between acquaintanceships</a:t>
            </a:r>
          </a:p>
          <a:p>
            <a:pPr lvl="2"/>
            <a:r>
              <a:rPr lang="en-US" altLang="zh-CN" i="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Me: 1</a:t>
            </a:r>
          </a:p>
          <a:p>
            <a:pPr lvl="2"/>
            <a:r>
              <a:rPr lang="en-US" altLang="zh-CN" i="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Acquaintances: 100</a:t>
            </a:r>
          </a:p>
          <a:p>
            <a:pPr lvl="2"/>
            <a:r>
              <a:rPr lang="en-US" altLang="zh-CN" i="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Acquaintances at distance 2: 100^2=10,000</a:t>
            </a:r>
          </a:p>
          <a:p>
            <a:pPr lvl="2"/>
            <a:r>
              <a:rPr lang="en-US" altLang="zh-CN" i="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Acquaintances at distance 3: 100^3=1,000,000</a:t>
            </a:r>
          </a:p>
          <a:p>
            <a:pPr lvl="2"/>
            <a:r>
              <a:rPr lang="en-US" altLang="zh-CN" i="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Acquaintances at distance 4: 100^4=100,000,000</a:t>
            </a:r>
          </a:p>
          <a:p>
            <a:pPr lvl="2"/>
            <a:r>
              <a:rPr lang="en-US" altLang="zh-CN" i="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Acquaintances at distance 5: 100^5=10,000,000,000</a:t>
            </a:r>
            <a:endParaRPr lang="zh-CN" altLang="en-US" i="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364" name="灯片编号占位符 1">
            <a:extLst>
              <a:ext uri="{FF2B5EF4-FFF2-40B4-BE49-F238E27FC236}">
                <a16:creationId xmlns:a16="http://schemas.microsoft.com/office/drawing/2014/main" id="{62A7BB5E-3C4A-4E51-8C56-D46BDC0B26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000099"/>
              </a:buClr>
              <a:buSzPct val="90000"/>
              <a:buFont typeface="Wingdings" panose="05000000000000000000" pitchFamily="2" charset="2"/>
              <a:buChar char="q"/>
              <a:defRPr sz="3200" b="1">
                <a:solidFill>
                  <a:srgbClr val="000099"/>
                </a:solidFill>
                <a:latin typeface="Times New Roman" panose="02020603050405020304" pitchFamily="18" charset="0"/>
              </a:defRPr>
            </a:lvl1pPr>
            <a:lvl2pPr marL="742950" indent="-285750">
              <a:spcBef>
                <a:spcPct val="20000"/>
              </a:spcBef>
              <a:buClr>
                <a:srgbClr val="FF3300"/>
              </a:buClr>
              <a:buSzPct val="90000"/>
              <a:buFont typeface="Wingdings" panose="05000000000000000000" pitchFamily="2" charset="2"/>
              <a:buChar char="v"/>
              <a:defRPr sz="2800" b="1">
                <a:solidFill>
                  <a:srgbClr val="FF3300"/>
                </a:solidFill>
                <a:latin typeface="Times New Roman" panose="02020603050405020304" pitchFamily="18" charset="0"/>
              </a:defRPr>
            </a:lvl2pPr>
            <a:lvl3pPr marL="1143000" indent="-228600">
              <a:lnSpc>
                <a:spcPct val="90000"/>
              </a:lnSpc>
              <a:spcBef>
                <a:spcPct val="20000"/>
              </a:spcBef>
              <a:buSzPct val="100000"/>
              <a:buFont typeface="Monotype Sorts" pitchFamily="2" charset="2"/>
              <a:buChar char="u"/>
              <a:defRPr sz="2400" b="1" i="1">
                <a:solidFill>
                  <a:srgbClr val="008000"/>
                </a:solidFill>
                <a:latin typeface="Times New Roman" panose="02020603050405020304" pitchFamily="18" charset="0"/>
              </a:defRPr>
            </a:lvl3pPr>
            <a:lvl4pPr marL="1600200" indent="-228600">
              <a:spcBef>
                <a:spcPct val="20000"/>
              </a:spcBef>
              <a:buSzPct val="90000"/>
              <a:buChar char="o"/>
              <a:defRPr sz="2000" b="1">
                <a:solidFill>
                  <a:srgbClr val="0000FF"/>
                </a:solidFill>
                <a:latin typeface="Arial" panose="020B0604020202020204" pitchFamily="34" charset="0"/>
              </a:defRPr>
            </a:lvl4pPr>
            <a:lvl5pPr marL="2057400" indent="-228600">
              <a:lnSpc>
                <a:spcPct val="90000"/>
              </a:lnSpc>
              <a:spcBef>
                <a:spcPct val="30000"/>
              </a:spcBef>
              <a:buSzPct val="100000"/>
              <a:buChar char="–"/>
              <a:defRPr>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a:solidFill>
                  <a:schemeClr val="tx1"/>
                </a:solidFill>
                <a:latin typeface="Arial" panose="020B0604020202020204" pitchFamily="34" charset="0"/>
              </a:defRPr>
            </a:lvl9pPr>
          </a:lstStyle>
          <a:p>
            <a:pPr>
              <a:buClrTx/>
              <a:buSzTx/>
              <a:buFontTx/>
              <a:buNone/>
            </a:pPr>
            <a:fld id="{D487DF09-C46E-40A1-9BC1-1BA274A5BBFC}" type="slidenum">
              <a:rPr lang="zh-CN" altLang="en-US" sz="1200">
                <a:solidFill>
                  <a:srgbClr val="2929FF"/>
                </a:solidFill>
              </a:rPr>
              <a:pPr>
                <a:buClrTx/>
                <a:buSzTx/>
                <a:buFontTx/>
                <a:buNone/>
              </a:pPr>
              <a:t>9</a:t>
            </a:fld>
            <a:endParaRPr lang="zh-CN" altLang="en-US" sz="1200">
              <a:solidFill>
                <a:srgbClr val="2929FF"/>
              </a:solidFill>
            </a:endParaRPr>
          </a:p>
        </p:txBody>
      </p:sp>
      <p:sp>
        <p:nvSpPr>
          <p:cNvPr id="7" name="标题 2">
            <a:extLst>
              <a:ext uri="{FF2B5EF4-FFF2-40B4-BE49-F238E27FC236}">
                <a16:creationId xmlns:a16="http://schemas.microsoft.com/office/drawing/2014/main" id="{1F7214FA-F097-4ACB-B766-C1A0654B42BB}"/>
              </a:ext>
            </a:extLst>
          </p:cNvPr>
          <p:cNvSpPr>
            <a:spLocks noGrp="1"/>
          </p:cNvSpPr>
          <p:nvPr>
            <p:ph type="title"/>
          </p:nvPr>
        </p:nvSpPr>
        <p:spPr>
          <a:xfrm>
            <a:off x="907415" y="290830"/>
            <a:ext cx="7245985" cy="571500"/>
          </a:xfrm>
        </p:spPr>
        <p:txBody>
          <a:bodyPr>
            <a:normAutofit fontScale="90000"/>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Small-World Phenomenon (</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Continued</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ea1744c-bb5f-4e5f-ad58-2a2b13d314b9"/>
  <p:tag name="COMMONDATA" val="eyJoZGlkIjoiNDViYTdlYmQzNDMyMWZmOTEwYWY0N2U0NGI5NGY0Y2UifQ=="/>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2m = \sum_{v \in V} \mbox{deg}(v) = \sum_{v \in V_1} \mbox{deg}(v) + \sum_{v \in V_2} \mbox{deg}(v).&#10;$$&#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E| = \sum_{v \in V} deg^{-}(v) = \sum_{v \in V}deg^{+}(v).$$&#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A) = \bigcup_{v \in A} N(v).$&#10;&#10;&#10;\end{document}"/>
  <p:tag name="IGUANATEXSIZE" val="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4321</Words>
  <Application>Microsoft Office PowerPoint</Application>
  <PresentationFormat>宽屏</PresentationFormat>
  <Paragraphs>421</Paragraphs>
  <Slides>51</Slides>
  <Notes>12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51</vt:i4>
      </vt:variant>
    </vt:vector>
  </HeadingPairs>
  <TitlesOfParts>
    <vt:vector size="64" baseType="lpstr">
      <vt:lpstr>等线</vt:lpstr>
      <vt:lpstr>等线 Light</vt:lpstr>
      <vt:lpstr>黑体</vt:lpstr>
      <vt:lpstr>华文楷体</vt:lpstr>
      <vt:lpstr>华文行楷</vt:lpstr>
      <vt:lpstr>楷体</vt:lpstr>
      <vt:lpstr>宋体</vt:lpstr>
      <vt:lpstr>字魂105号-简雅黑</vt:lpstr>
      <vt:lpstr>Arial</vt:lpstr>
      <vt:lpstr>Cambria Math</vt:lpstr>
      <vt:lpstr>Symbol</vt:lpstr>
      <vt:lpstr>Times New Roman</vt:lpstr>
      <vt:lpstr>Office 主题​​</vt:lpstr>
      <vt:lpstr>PowerPoint 演示文稿</vt:lpstr>
      <vt:lpstr>Outline</vt:lpstr>
      <vt:lpstr>Small World Experiment</vt:lpstr>
      <vt:lpstr>Small-World Phenomenon (小世界理论)</vt:lpstr>
      <vt:lpstr>Problems in the Experiment</vt:lpstr>
      <vt:lpstr>How to improve the experiments?</vt:lpstr>
      <vt:lpstr>A New Experiment </vt:lpstr>
      <vt:lpstr>The Results</vt:lpstr>
      <vt:lpstr>Small-World Phenomenon (Continued)</vt:lpstr>
      <vt:lpstr>The application of social graph</vt:lpstr>
      <vt:lpstr>The application of social graph (Continued)</vt:lpstr>
      <vt:lpstr>Two questions to be answered：</vt:lpstr>
      <vt:lpstr>Graphs and Graph Models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Examples of  Collaboration Graphs</vt:lpstr>
      <vt:lpstr>Applications to Information Networks </vt:lpstr>
      <vt:lpstr>Transportation Graphs</vt:lpstr>
      <vt:lpstr>Software Design Applications</vt:lpstr>
      <vt:lpstr>Software Design Applications (continued)</vt:lpstr>
      <vt:lpstr>Biological Applications</vt:lpstr>
      <vt:lpstr>Biological Applications (continued)</vt:lpstr>
      <vt:lpstr>Graph Terminology and Special Types of Graphs</vt:lpstr>
      <vt:lpstr>Basic Terminology</vt:lpstr>
      <vt:lpstr>Degrees and Neighborhoods of Vertices</vt:lpstr>
      <vt:lpstr>Degrees of Vertices</vt:lpstr>
      <vt:lpstr>Handshaking Theorem</vt:lpstr>
      <vt:lpstr>Degree of Vertices (continued)</vt:lpstr>
      <vt:lpstr>Directed Graphs</vt:lpstr>
      <vt:lpstr>Directed Graphs (continued)</vt:lpstr>
      <vt:lpstr>Directed Graphs (continued)</vt:lpstr>
      <vt:lpstr>Special Types of Simple Graphs: Complete Graphs</vt:lpstr>
      <vt:lpstr>Special Types of Simple Graphs: Cycles and Wheels</vt:lpstr>
      <vt:lpstr>Special Types of Simple Graphs: n-Cubes</vt:lpstr>
      <vt:lpstr>Special Types of Graphs and Computer Network Architecture</vt:lpstr>
      <vt:lpstr>Bipartite Graphs</vt:lpstr>
      <vt:lpstr>Bipartite Graphs (continued)</vt:lpstr>
      <vt:lpstr>Complete Bipartite Graphs</vt:lpstr>
      <vt:lpstr>New Graphs from Old </vt:lpstr>
      <vt:lpstr>Bipartite Graphs and Matchings</vt:lpstr>
      <vt:lpstr>New Graphs from Old (continued)</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晓斌</dc:creator>
  <cp:lastModifiedBy>Xiaoli WANG</cp:lastModifiedBy>
  <cp:revision>1964</cp:revision>
  <cp:lastPrinted>2020-12-29T09:00:00Z</cp:lastPrinted>
  <dcterms:created xsi:type="dcterms:W3CDTF">2020-09-02T08:49:00Z</dcterms:created>
  <dcterms:modified xsi:type="dcterms:W3CDTF">2025-12-09T10:47:26Z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B02F14E01E5D45769C2C7A50FA99CE67_13</vt:lpwstr>
  </property>
  <property fmtid="{D5CDD505-2E9C-101B-9397-08002B2CF9AE}" pid="3" name="KSOProductBuildVer">
    <vt:lpwstr>2052-12.1.0.22529</vt:lpwstr>
  </property>
</Properties>
</file>